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4"/>
    <p:sldMasterId id="2147483683" r:id="rId5"/>
    <p:sldMasterId id="2147483708" r:id="rId6"/>
  </p:sldMasterIdLst>
  <p:notesMasterIdLst>
    <p:notesMasterId r:id="rId23"/>
  </p:notesMasterIdLst>
  <p:handoutMasterIdLst>
    <p:handoutMasterId r:id="rId24"/>
  </p:handoutMasterIdLst>
  <p:sldIdLst>
    <p:sldId id="256" r:id="rId7"/>
    <p:sldId id="391" r:id="rId8"/>
    <p:sldId id="389" r:id="rId9"/>
    <p:sldId id="392" r:id="rId10"/>
    <p:sldId id="381" r:id="rId11"/>
    <p:sldId id="349" r:id="rId12"/>
    <p:sldId id="307" r:id="rId13"/>
    <p:sldId id="311" r:id="rId14"/>
    <p:sldId id="352" r:id="rId15"/>
    <p:sldId id="348" r:id="rId16"/>
    <p:sldId id="304" r:id="rId17"/>
    <p:sldId id="306" r:id="rId18"/>
    <p:sldId id="305" r:id="rId19"/>
    <p:sldId id="303" r:id="rId20"/>
    <p:sldId id="397" r:id="rId21"/>
    <p:sldId id="262"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C78"/>
    <a:srgbClr val="EAEAEA"/>
    <a:srgbClr val="DDDDDD"/>
    <a:srgbClr val="C5DDF4"/>
    <a:srgbClr val="1E3C7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104" d="100"/>
          <a:sy n="104" d="100"/>
        </p:scale>
        <p:origin x="786" y="10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222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DBBA28D-74A4-47BF-B185-9A48EF5D3679}" type="slidenum">
              <a:rPr lang="en-US" smtClean="0"/>
              <a:t>‹#›</a:t>
            </a:fld>
            <a:endParaRPr lang="en-US" dirty="0"/>
          </a:p>
        </p:txBody>
      </p:sp>
    </p:spTree>
    <p:extLst>
      <p:ext uri="{BB962C8B-B14F-4D97-AF65-F5344CB8AC3E}">
        <p14:creationId xmlns:p14="http://schemas.microsoft.com/office/powerpoint/2010/main" val="194820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7A04413-4EC4-4435-9D26-A959D72CBD26}" type="datetimeFigureOut">
              <a:rPr lang="en-US" smtClean="0"/>
              <a:t>6/26/2023</a:t>
            </a:fld>
            <a:endParaRPr lang="en-US"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656873-B2E2-48BF-9A24-BF2F9089EE63}" type="slidenum">
              <a:rPr lang="en-US" smtClean="0"/>
              <a:t>‹#›</a:t>
            </a:fld>
            <a:endParaRPr lang="en-US" dirty="0"/>
          </a:p>
        </p:txBody>
      </p:sp>
      <p:sp>
        <p:nvSpPr>
          <p:cNvPr id="20" name="Slide Image Placeholder 3"/>
          <p:cNvSpPr>
            <a:spLocks noGrp="1" noRot="1" noChangeAspect="1"/>
          </p:cNvSpPr>
          <p:nvPr>
            <p:ph type="sldImg" idx="2"/>
          </p:nvPr>
        </p:nvSpPr>
        <p:spPr>
          <a:xfrm>
            <a:off x="912586" y="691563"/>
            <a:ext cx="2670628" cy="2002529"/>
          </a:xfrm>
          <a:prstGeom prst="rect">
            <a:avLst/>
          </a:prstGeom>
          <a:noFill/>
          <a:ln w="12700">
            <a:solidFill>
              <a:prstClr val="black"/>
            </a:solidFill>
          </a:ln>
        </p:spPr>
        <p:txBody>
          <a:bodyPr vert="horz" lIns="91440" tIns="45720" rIns="91440" bIns="45720" rtlCol="0" anchor="ctr"/>
          <a:lstStyle/>
          <a:p>
            <a:endParaRPr lang="en-US" dirty="0"/>
          </a:p>
        </p:txBody>
      </p:sp>
      <p:sp>
        <p:nvSpPr>
          <p:cNvPr id="21"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4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a:t>
            </a:fld>
            <a:endParaRPr lang="en-US" dirty="0"/>
          </a:p>
        </p:txBody>
      </p:sp>
      <p:sp>
        <p:nvSpPr>
          <p:cNvPr id="5" name="Notes Placeholder 2">
            <a:extLst>
              <a:ext uri="{FF2B5EF4-FFF2-40B4-BE49-F238E27FC236}">
                <a16:creationId xmlns:a16="http://schemas.microsoft.com/office/drawing/2014/main" id="{DF7054A3-DA01-47D2-BB83-7781CD0DD90C}"/>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[Title Slide]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Hello.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This module of the training will orient you to the Department of State Health Services and your new role as an advisory committee member.</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It is part of a series of short training modules, each lasting just a few minutes.</a:t>
            </a:r>
          </a:p>
        </p:txBody>
      </p:sp>
    </p:spTree>
    <p:extLst>
      <p:ext uri="{BB962C8B-B14F-4D97-AF65-F5344CB8AC3E}">
        <p14:creationId xmlns:p14="http://schemas.microsoft.com/office/powerpoint/2010/main" val="194282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565905" y="691563"/>
            <a:ext cx="4450276" cy="547338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This slide shows you how the public health regions are organized across the state, including the location of each regional office.</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Only those counties that are shown in darker blue have local health departments.  In all others of the state, DSHS staff provide local public health services. </a:t>
            </a:r>
          </a:p>
          <a:p>
            <a:endParaRPr lang="en-US" dirty="0"/>
          </a:p>
        </p:txBody>
      </p:sp>
      <p:sp>
        <p:nvSpPr>
          <p:cNvPr id="4" name="Slide Number Placeholder 3"/>
          <p:cNvSpPr>
            <a:spLocks noGrp="1"/>
          </p:cNvSpPr>
          <p:nvPr>
            <p:ph type="sldNum" sz="quarter" idx="10"/>
          </p:nvPr>
        </p:nvSpPr>
        <p:spPr/>
        <p:txBody>
          <a:bodyPr/>
          <a:lstStyle/>
          <a:p>
            <a:fld id="{E8656873-B2E2-48BF-9A24-BF2F9089EE63}" type="slidenum">
              <a:rPr lang="en-US" smtClean="0"/>
              <a:t>10</a:t>
            </a:fld>
            <a:endParaRPr lang="en-US" dirty="0"/>
          </a:p>
        </p:txBody>
      </p:sp>
    </p:spTree>
    <p:extLst>
      <p:ext uri="{BB962C8B-B14F-4D97-AF65-F5344CB8AC3E}">
        <p14:creationId xmlns:p14="http://schemas.microsoft.com/office/powerpoint/2010/main" val="273634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11</a:t>
            </a:fld>
            <a:endParaRPr lang="en-US" dirty="0"/>
          </a:p>
        </p:txBody>
      </p:sp>
      <p:sp>
        <p:nvSpPr>
          <p:cNvPr id="5" name="Rectangle 4">
            <a:extLst>
              <a:ext uri="{FF2B5EF4-FFF2-40B4-BE49-F238E27FC236}">
                <a16:creationId xmlns:a16="http://schemas.microsoft.com/office/drawing/2014/main" id="{8C724A4B-23C2-4700-8AAA-8BA27AD43211}"/>
              </a:ext>
            </a:extLst>
          </p:cNvPr>
          <p:cNvSpPr/>
          <p:nvPr/>
        </p:nvSpPr>
        <p:spPr>
          <a:xfrm>
            <a:off x="4291780" y="114358"/>
            <a:ext cx="4729671" cy="6251583"/>
          </a:xfrm>
          <a:prstGeom prst="rect">
            <a:avLst/>
          </a:prstGeom>
        </p:spPr>
        <p:txBody>
          <a:bodyPr wrap="square">
            <a:spAutoFit/>
          </a:bodyPr>
          <a:lstStyle/>
          <a:p>
            <a:pPr>
              <a:lnSpc>
                <a:spcPct val="150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The Center for Public Health Policy and Practice, reports to the Deputy Commissioner and includes:</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Preventive Medicine Residency program </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Trains future physician leaders in public health, providing rotation sites with DSHS programs and external partners</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Office of Practice and Learning</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Supports and strengthens academic partnerships</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Manages the agency’s Blue Ribbon Internship program, which offers project-based, structured educational experiences for public health grad students</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Library Information Science</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Library staff provide assistance to agency staff, including consultation on research; bibliographic search services; access to journals, print and audiovisual materials; and much more. </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Office of Public Health Policy &amp; Performance </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Provides agency-wide planning, coordination, and health policy analysis.</a:t>
            </a:r>
          </a:p>
          <a:p>
            <a:pPr>
              <a:lnSpc>
                <a:spcPct val="150000"/>
              </a:lnSpc>
              <a:spcAft>
                <a:spcPts val="800"/>
              </a:spcAft>
            </a:pPr>
            <a:br>
              <a:rPr lang="en-US" sz="1200" dirty="0">
                <a:latin typeface="Verdana" panose="020B0604030504040204" pitchFamily="34" charset="0"/>
                <a:ea typeface="Verdana" panose="020B0604030504040204" pitchFamily="34" charset="0"/>
                <a:cs typeface="Times New Roman" panose="02020603050405020304" pitchFamily="18" charset="0"/>
              </a:rPr>
            </a:br>
            <a:r>
              <a:rPr lang="en-US" sz="1200" dirty="0">
                <a:latin typeface="Verdana" panose="020B0604030504040204" pitchFamily="34" charset="0"/>
                <a:ea typeface="Verdana" panose="020B0604030504040204" pitchFamily="34"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5283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12</a:t>
            </a:fld>
            <a:endParaRPr lang="en-US" dirty="0"/>
          </a:p>
        </p:txBody>
      </p:sp>
      <p:sp>
        <p:nvSpPr>
          <p:cNvPr id="5" name="Rectangle 4">
            <a:extLst>
              <a:ext uri="{FF2B5EF4-FFF2-40B4-BE49-F238E27FC236}">
                <a16:creationId xmlns:a16="http://schemas.microsoft.com/office/drawing/2014/main" id="{DB873D32-CA56-4076-92CC-1DD0FCC56422}"/>
              </a:ext>
            </a:extLst>
          </p:cNvPr>
          <p:cNvSpPr/>
          <p:nvPr/>
        </p:nvSpPr>
        <p:spPr>
          <a:xfrm>
            <a:off x="4102100" y="90454"/>
            <a:ext cx="4572000" cy="6391493"/>
          </a:xfrm>
          <a:prstGeom prst="rect">
            <a:avLst/>
          </a:prstGeom>
        </p:spPr>
        <p:txBody>
          <a:bodyPr>
            <a:spAutoFit/>
          </a:bodyPr>
          <a:lstStyle/>
          <a:p>
            <a:pPr>
              <a:lnSpc>
                <a:spcPct val="150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The Chief of Staff reports to the Deputy Commissioner and there are two centers that report to the Chief of Staff:</a:t>
            </a:r>
          </a:p>
          <a:p>
            <a:pPr marL="342900" marR="0" lvl="0" indent="-342900">
              <a:lnSpc>
                <a:spcPct val="150000"/>
              </a:lnSpc>
              <a:spcBef>
                <a:spcPts val="0"/>
              </a:spcBef>
              <a:spcAft>
                <a:spcPts val="0"/>
              </a:spcAft>
              <a:buFont typeface="+mj-lt"/>
              <a:buAutoNum type="arabicPeriod"/>
            </a:pPr>
            <a:r>
              <a:rPr lang="en-US" sz="1200" dirty="0">
                <a:latin typeface="Verdana" panose="020B0604030504040204" pitchFamily="34" charset="0"/>
                <a:ea typeface="Verdana" panose="020B0604030504040204" pitchFamily="34" charset="0"/>
                <a:cs typeface="Times New Roman" panose="02020603050405020304" pitchFamily="18" charset="0"/>
              </a:rPr>
              <a:t>Center for System Coordination and Innovation</a:t>
            </a:r>
          </a:p>
          <a:p>
            <a:pPr marL="342900" marR="0" lvl="0" indent="-342900">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Process Improvement</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Provide leadership for strategic planning and internal quality improvement</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At the request of agency leadership, these staff initiate functional assessments and business process analysis and redesign throughout the agency</a:t>
            </a:r>
          </a:p>
          <a:p>
            <a:pPr marL="342900" marR="0" lvl="0" indent="-342900">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Executive Operations and Support</a:t>
            </a:r>
          </a:p>
          <a:p>
            <a:pPr marL="800100" lvl="1" indent="-342900">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Coordinate executive correspondence and presentations</a:t>
            </a:r>
          </a:p>
          <a:p>
            <a:pPr marL="800100" lvl="1" indent="-342900">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Track consumer complaints and inquiries</a:t>
            </a:r>
          </a:p>
          <a:p>
            <a:pPr>
              <a:spcAft>
                <a:spcPts val="800"/>
              </a:spcAft>
            </a:pPr>
            <a:endParaRPr lang="en-US" sz="1200" dirty="0">
              <a:latin typeface="Verdana" panose="020B0604030504040204" pitchFamily="34" charset="0"/>
              <a:ea typeface="Verdana" panose="020B0604030504040204" pitchFamily="34" charset="0"/>
              <a:cs typeface="Times New Roman" panose="02020603050405020304" pitchFamily="18" charset="0"/>
            </a:endParaRPr>
          </a:p>
          <a:p>
            <a:pPr marR="0" lvl="0">
              <a:spcBef>
                <a:spcPts val="0"/>
              </a:spcBef>
              <a:spcAft>
                <a:spcPts val="0"/>
              </a:spcAft>
            </a:pPr>
            <a:r>
              <a:rPr lang="en-US" sz="1200" dirty="0">
                <a:latin typeface="Verdana" panose="020B0604030504040204" pitchFamily="34" charset="0"/>
                <a:ea typeface="Verdana" panose="020B0604030504040204" pitchFamily="34" charset="0"/>
                <a:cs typeface="Times New Roman" panose="02020603050405020304" pitchFamily="18" charset="0"/>
              </a:rPr>
              <a:t>2.   Center for External Relations</a:t>
            </a:r>
          </a:p>
          <a:p>
            <a:pPr marL="342900" marR="0" lvl="0" indent="-342900">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Media Relations</a:t>
            </a:r>
          </a:p>
          <a:p>
            <a:pPr marL="1143000" marR="0" lvl="2" indent="-228600">
              <a:spcBef>
                <a:spcPts val="0"/>
              </a:spcBef>
              <a:spcAft>
                <a:spcPts val="0"/>
              </a:spcAft>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Handle all media requests for information </a:t>
            </a:r>
          </a:p>
          <a:p>
            <a:pPr marL="1143000" marR="0" lvl="2" indent="-228600">
              <a:spcBef>
                <a:spcPts val="0"/>
              </a:spcBef>
              <a:spcAft>
                <a:spcPts val="0"/>
              </a:spcAft>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Handle press releases and emergency information during a disaster response</a:t>
            </a:r>
          </a:p>
          <a:p>
            <a:pPr marL="342900" marR="0" lvl="0" indent="-342900">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Communications</a:t>
            </a:r>
          </a:p>
          <a:p>
            <a:pPr marL="1143000" marR="0" lvl="2" indent="-228600">
              <a:spcBef>
                <a:spcPts val="0"/>
              </a:spcBef>
              <a:spcAft>
                <a:spcPts val="0"/>
              </a:spcAft>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Manage the agency website and social media</a:t>
            </a:r>
          </a:p>
          <a:p>
            <a:pPr marL="1143000" marR="0" lvl="2" indent="-228600">
              <a:spcBef>
                <a:spcPts val="0"/>
              </a:spcBef>
              <a:spcAft>
                <a:spcPts val="0"/>
              </a:spcAft>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Coordinate public awareness and education campaigns</a:t>
            </a:r>
          </a:p>
          <a:p>
            <a:pPr marL="342900" marR="0" lvl="0" indent="-342900">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Government Affairs</a:t>
            </a:r>
          </a:p>
          <a:p>
            <a:pPr marL="1143000" marR="0" lvl="2" indent="-228600">
              <a:spcBef>
                <a:spcPts val="0"/>
              </a:spcBef>
              <a:spcAft>
                <a:spcPts val="0"/>
              </a:spcAft>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Serve as the point of contact with governmental entities, elected officials and their staff</a:t>
            </a:r>
          </a:p>
          <a:p>
            <a:pPr>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265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13</a:t>
            </a:fld>
            <a:endParaRPr lang="en-US" dirty="0"/>
          </a:p>
        </p:txBody>
      </p:sp>
      <p:sp>
        <p:nvSpPr>
          <p:cNvPr id="5" name="Rectangle 4">
            <a:extLst>
              <a:ext uri="{FF2B5EF4-FFF2-40B4-BE49-F238E27FC236}">
                <a16:creationId xmlns:a16="http://schemas.microsoft.com/office/drawing/2014/main" id="{63CC74C4-17E9-4695-BE92-B449C3354D92}"/>
              </a:ext>
            </a:extLst>
          </p:cNvPr>
          <p:cNvSpPr/>
          <p:nvPr/>
        </p:nvSpPr>
        <p:spPr>
          <a:xfrm>
            <a:off x="4242618" y="0"/>
            <a:ext cx="4901381" cy="7498078"/>
          </a:xfrm>
          <a:prstGeom prst="rect">
            <a:avLst/>
          </a:prstGeom>
        </p:spPr>
        <p:txBody>
          <a:bodyPr wrap="square">
            <a:spAutoFit/>
          </a:bodyPr>
          <a:lstStyle/>
          <a:p>
            <a:pPr>
              <a:lnSpc>
                <a:spcPct val="150000"/>
              </a:lnSpc>
              <a:spcAft>
                <a:spcPts val="800"/>
              </a:spcAft>
            </a:pPr>
            <a:r>
              <a:rPr lang="en-US" sz="1400" dirty="0">
                <a:latin typeface="Verdana" panose="020B0604030504040204" pitchFamily="34" charset="0"/>
                <a:ea typeface="Verdana" panose="020B0604030504040204" pitchFamily="34" charset="0"/>
                <a:cs typeface="Times New Roman" panose="02020603050405020304" pitchFamily="18" charset="0"/>
              </a:rPr>
              <a:t>The Finance Division reports to the Deputy Commissioner and is responsible for:</a:t>
            </a:r>
          </a:p>
          <a:p>
            <a:pPr marL="342900" marR="0" lvl="0" indent="-342900">
              <a:lnSpc>
                <a:spcPct val="150000"/>
              </a:lnSpc>
              <a:spcBef>
                <a:spcPts val="0"/>
              </a:spcBef>
              <a:spcAft>
                <a:spcPts val="0"/>
              </a:spcAft>
              <a:buSzPts val="1000"/>
              <a:buFont typeface="Symbol" panose="05050102010706020507" pitchFamily="18" charset="2"/>
              <a:buChar char=""/>
            </a:pPr>
            <a:r>
              <a:rPr lang="en-US" sz="1400" dirty="0">
                <a:latin typeface="Verdana" panose="020B0604030504040204" pitchFamily="34" charset="0"/>
                <a:ea typeface="Verdana" panose="020B0604030504040204" pitchFamily="34" charset="0"/>
                <a:cs typeface="Times New Roman" panose="02020603050405020304" pitchFamily="18" charset="0"/>
              </a:rPr>
              <a:t>Accounting</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Manage disbursements and process payments</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Provide general accounting support and reports</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This is the area that will process your travel claims if your committee is reimbursed for travel.</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They also pay the other bills for our agency.</a:t>
            </a:r>
          </a:p>
          <a:p>
            <a:pPr marL="342900" marR="0" lvl="0" indent="-342900">
              <a:lnSpc>
                <a:spcPct val="150000"/>
              </a:lnSpc>
              <a:spcBef>
                <a:spcPts val="0"/>
              </a:spcBef>
              <a:spcAft>
                <a:spcPts val="0"/>
              </a:spcAft>
              <a:buSzPts val="1000"/>
              <a:buFont typeface="Symbol" panose="05050102010706020507" pitchFamily="18" charset="2"/>
              <a:buChar char=""/>
            </a:pPr>
            <a:r>
              <a:rPr lang="en-US" sz="1400" dirty="0">
                <a:latin typeface="Verdana" panose="020B0604030504040204" pitchFamily="34" charset="0"/>
                <a:ea typeface="Verdana" panose="020B0604030504040204" pitchFamily="34" charset="0"/>
                <a:cs typeface="Times New Roman" panose="02020603050405020304" pitchFamily="18" charset="0"/>
              </a:rPr>
              <a:t>Budget</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Develop and maintain budgets for the agency</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Perform fiscal analysis for rules and bills during the legislative session</a:t>
            </a:r>
          </a:p>
          <a:p>
            <a:pPr marL="342900" marR="0" lvl="0" indent="-342900">
              <a:lnSpc>
                <a:spcPct val="150000"/>
              </a:lnSpc>
              <a:spcBef>
                <a:spcPts val="0"/>
              </a:spcBef>
              <a:spcAft>
                <a:spcPts val="0"/>
              </a:spcAft>
              <a:buSzPts val="1000"/>
              <a:buFont typeface="Symbol" panose="05050102010706020507" pitchFamily="18" charset="2"/>
              <a:buChar char=""/>
            </a:pPr>
            <a:r>
              <a:rPr lang="en-US" sz="1400" dirty="0">
                <a:latin typeface="Verdana" panose="020B0604030504040204" pitchFamily="34" charset="0"/>
                <a:ea typeface="Verdana" panose="020B0604030504040204" pitchFamily="34" charset="0"/>
                <a:cs typeface="Times New Roman" panose="02020603050405020304" pitchFamily="18" charset="0"/>
              </a:rPr>
              <a:t>Federal Funds Coordination </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Supports federal funds activities and internal grant review</a:t>
            </a:r>
          </a:p>
          <a:p>
            <a:pPr marL="742950" marR="0" lvl="1" indent="-285750">
              <a:lnSpc>
                <a:spcPct val="150000"/>
              </a:lnSpc>
              <a:spcBef>
                <a:spcPts val="0"/>
              </a:spcBef>
              <a:spcAft>
                <a:spcPts val="0"/>
              </a:spcAft>
              <a:buFont typeface="Courier New" panose="02070309020205020404" pitchFamily="49" charset="0"/>
              <a:buChar char="o"/>
            </a:pPr>
            <a:r>
              <a:rPr lang="en-US" sz="1400" dirty="0">
                <a:latin typeface="Verdana" panose="020B0604030504040204" pitchFamily="34" charset="0"/>
                <a:ea typeface="Verdana" panose="020B0604030504040204" pitchFamily="34" charset="0"/>
                <a:cs typeface="Times New Roman" panose="02020603050405020304" pitchFamily="18" charset="0"/>
              </a:rPr>
              <a:t>Provides grant management and technical expertise</a:t>
            </a:r>
          </a:p>
          <a:p>
            <a:pPr>
              <a:lnSpc>
                <a:spcPct val="150000"/>
              </a:lnSpc>
              <a:spcAft>
                <a:spcPts val="800"/>
              </a:spcAft>
            </a:pPr>
            <a:br>
              <a:rPr lang="en-US" sz="1200" dirty="0">
                <a:latin typeface="Verdana" panose="020B0604030504040204" pitchFamily="34" charset="0"/>
                <a:ea typeface="Verdana" panose="020B0604030504040204" pitchFamily="34" charset="0"/>
                <a:cs typeface="Times New Roman" panose="02020603050405020304" pitchFamily="18" charset="0"/>
              </a:rPr>
            </a:br>
            <a:r>
              <a:rPr lang="en-US" sz="1200" dirty="0">
                <a:latin typeface="Verdana" panose="020B0604030504040204" pitchFamily="34" charset="0"/>
                <a:ea typeface="Times New Roman" panose="02020603050405020304" pitchFamily="18"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464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14</a:t>
            </a:fld>
            <a:endParaRPr lang="en-US" dirty="0"/>
          </a:p>
        </p:txBody>
      </p:sp>
      <p:sp>
        <p:nvSpPr>
          <p:cNvPr id="5" name="Rectangle 4">
            <a:extLst>
              <a:ext uri="{FF2B5EF4-FFF2-40B4-BE49-F238E27FC236}">
                <a16:creationId xmlns:a16="http://schemas.microsoft.com/office/drawing/2014/main" id="{34DDFCEA-C23F-4EDC-94BF-6795992E90E6}"/>
              </a:ext>
            </a:extLst>
          </p:cNvPr>
          <p:cNvSpPr/>
          <p:nvPr/>
        </p:nvSpPr>
        <p:spPr>
          <a:xfrm>
            <a:off x="4347906" y="211328"/>
            <a:ext cx="4572000" cy="5697585"/>
          </a:xfrm>
          <a:prstGeom prst="rect">
            <a:avLst/>
          </a:prstGeom>
        </p:spPr>
        <p:txBody>
          <a:bodyPr>
            <a:spAutoFit/>
          </a:bodyPr>
          <a:lstStyle/>
          <a:p>
            <a:pPr>
              <a:lnSpc>
                <a:spcPct val="150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Another division reporting to the Deputy Commissioner is Program Operations. The areas within this division are:</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Contract Management</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Centralized contract management functions for all agency programs</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Fiscal Monitoring</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Monitoring of DSHS grant recipients and sub recipients</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Program Support Operations </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Liaison to HHSC for administrative support services such as print and mail services; and asset and facility management</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Business Support and Planning </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Provide operations support for agency staff</a:t>
            </a:r>
          </a:p>
          <a:p>
            <a:pPr marL="742950" marR="0" lvl="1" indent="-285750">
              <a:lnSpc>
                <a:spcPct val="150000"/>
              </a:lnSpc>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Liaison to HHSC for human resources services; payroll, time and leave; and training</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Liaison to HHSC for Information Technology</a:t>
            </a:r>
          </a:p>
          <a:p>
            <a:pPr>
              <a:lnSpc>
                <a:spcPct val="150000"/>
              </a:lnSpc>
            </a:pPr>
            <a:br>
              <a:rPr lang="en-US" sz="1200" dirty="0">
                <a:latin typeface="Verdana" panose="020B0604030504040204" pitchFamily="34" charset="0"/>
                <a:ea typeface="Verdana" panose="020B0604030504040204" pitchFamily="34" charset="0"/>
                <a:cs typeface="Times New Roman" panose="02020603050405020304" pitchFamily="18" charset="0"/>
              </a:rPr>
            </a:br>
            <a:r>
              <a:rPr lang="en-US" sz="1200" dirty="0">
                <a:latin typeface="Verdana" panose="020B0604030504040204" pitchFamily="34" charset="0"/>
                <a:ea typeface="Times New Roman" panose="02020603050405020304" pitchFamily="18"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1632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600" dirty="0">
                <a:latin typeface="Verdana" panose="020B0604030504040204" pitchFamily="34" charset="0"/>
                <a:ea typeface="Verdana" panose="020B0604030504040204" pitchFamily="34" charset="0"/>
              </a:rPr>
              <a:t>The concludes our high-level overview of DSHS.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The website for the agency is updated regularly with many resources for expanding your knowledge.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It’s a good place to start. Certainly reach out to your DSHS advisory committee support staff with any questions that you may have as well.</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64415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16</a:t>
            </a:fld>
            <a:endParaRPr lang="en-US" dirty="0"/>
          </a:p>
        </p:txBody>
      </p:sp>
      <p:sp>
        <p:nvSpPr>
          <p:cNvPr id="5" name="Notes Placeholder 2">
            <a:extLst>
              <a:ext uri="{FF2B5EF4-FFF2-40B4-BE49-F238E27FC236}">
                <a16:creationId xmlns:a16="http://schemas.microsoft.com/office/drawing/2014/main" id="{1854A92D-D4DC-45A5-A472-293393460BB7}"/>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2000" dirty="0">
                <a:latin typeface="Verdana" panose="020B0604030504040204" pitchFamily="34" charset="0"/>
                <a:ea typeface="Verdana" panose="020B0604030504040204" pitchFamily="34" charset="0"/>
              </a:rPr>
              <a:t>From all of us at the Department of State Health Services, we thank you for your service as an advisory committee member.</a:t>
            </a:r>
          </a:p>
        </p:txBody>
      </p:sp>
      <p:sp>
        <p:nvSpPr>
          <p:cNvPr id="3" name="Notes Placeholder 2">
            <a:extLst>
              <a:ext uri="{FF2B5EF4-FFF2-40B4-BE49-F238E27FC236}">
                <a16:creationId xmlns:a16="http://schemas.microsoft.com/office/drawing/2014/main" id="{1810A1CC-A197-1C18-2EFC-8D1BEAACC3D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73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2</a:t>
            </a:fld>
            <a:endParaRPr lang="en-US" dirty="0"/>
          </a:p>
        </p:txBody>
      </p:sp>
      <p:sp>
        <p:nvSpPr>
          <p:cNvPr id="5" name="Notes Placeholder 2">
            <a:extLst>
              <a:ext uri="{FF2B5EF4-FFF2-40B4-BE49-F238E27FC236}">
                <a16:creationId xmlns:a16="http://schemas.microsoft.com/office/drawing/2014/main" id="{32C7C050-D2DE-44B5-A356-CFB8A80D33B3}"/>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dirty="0">
                <a:latin typeface="Verdana" panose="020B0604030504040204" pitchFamily="34" charset="0"/>
                <a:ea typeface="Verdana" panose="020B0604030504040204" pitchFamily="34" charset="0"/>
                <a:cs typeface="Verdana" panose="020B0604030504040204" pitchFamily="34" charset="0"/>
              </a:rPr>
              <a:t>We want to welcome you to your advisory committee service with the Department of State Health Services.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As an advisory committee member, you are fulfilling a vital role in helping meet the agency’s mission.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Your input regarding our programs, policies and rules will help DSHS to be more responsive and effective in addressing statewide needs and to ensure that Texans have access to effective public health services.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Please let your advisory committee support staff know your questions following completing your training.</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On behalf of the agency, we </a:t>
            </a:r>
            <a:r>
              <a:rPr lang="en-US" sz="1400" i="1" dirty="0">
                <a:latin typeface="Verdana" panose="020B0604030504040204" pitchFamily="34" charset="0"/>
                <a:ea typeface="Verdana" panose="020B0604030504040204" pitchFamily="34" charset="0"/>
                <a:cs typeface="Verdana" panose="020B0604030504040204" pitchFamily="34" charset="0"/>
              </a:rPr>
              <a:t>thank you</a:t>
            </a:r>
            <a:r>
              <a:rPr lang="en-US" sz="1400" dirty="0">
                <a:latin typeface="Verdana" panose="020B0604030504040204" pitchFamily="34" charset="0"/>
                <a:ea typeface="Verdana" panose="020B0604030504040204" pitchFamily="34" charset="0"/>
                <a:cs typeface="Verdana" panose="020B0604030504040204" pitchFamily="34" charset="0"/>
              </a:rPr>
              <a:t> for your service.</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Let’s get started. </a:t>
            </a:r>
          </a:p>
          <a:p>
            <a:endParaRPr lang="en-US" dirty="0"/>
          </a:p>
        </p:txBody>
      </p:sp>
    </p:spTree>
    <p:extLst>
      <p:ext uri="{BB962C8B-B14F-4D97-AF65-F5344CB8AC3E}">
        <p14:creationId xmlns:p14="http://schemas.microsoft.com/office/powerpoint/2010/main" val="101158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rPr>
              <a:t>The Texas Department of State Health Services, or DSHS, is organized to effectively conduct state business as the state public health agency.</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This module gives more in-depth information about the agency that may be useful for your advisory committee service.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Let’s take a look.</a:t>
            </a:r>
          </a:p>
        </p:txBody>
      </p:sp>
      <p:sp>
        <p:nvSpPr>
          <p:cNvPr id="4" name="Slide Number Placeholder 3"/>
          <p:cNvSpPr>
            <a:spLocks noGrp="1"/>
          </p:cNvSpPr>
          <p:nvPr>
            <p:ph type="sldNum" sz="quarter" idx="10"/>
          </p:nvPr>
        </p:nvSpPr>
        <p:spPr/>
        <p:txBody>
          <a:bodyPr/>
          <a:lstStyle/>
          <a:p>
            <a:fld id="{E8656873-B2E2-48BF-9A24-BF2F9089EE63}" type="slidenum">
              <a:rPr lang="en-US" smtClean="0"/>
              <a:t>3</a:t>
            </a:fld>
            <a:endParaRPr lang="en-US" dirty="0"/>
          </a:p>
        </p:txBody>
      </p:sp>
    </p:spTree>
    <p:extLst>
      <p:ext uri="{BB962C8B-B14F-4D97-AF65-F5344CB8AC3E}">
        <p14:creationId xmlns:p14="http://schemas.microsoft.com/office/powerpoint/2010/main" val="292314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4</a:t>
            </a:fld>
            <a:endParaRPr lang="en-US" dirty="0"/>
          </a:p>
        </p:txBody>
      </p:sp>
      <p:sp>
        <p:nvSpPr>
          <p:cNvPr id="5" name="Rectangle 4">
            <a:extLst>
              <a:ext uri="{FF2B5EF4-FFF2-40B4-BE49-F238E27FC236}">
                <a16:creationId xmlns:a16="http://schemas.microsoft.com/office/drawing/2014/main" id="{6055AA91-4DEE-4985-B114-A1C082382820}"/>
              </a:ext>
            </a:extLst>
          </p:cNvPr>
          <p:cNvSpPr/>
          <p:nvPr/>
        </p:nvSpPr>
        <p:spPr>
          <a:xfrm>
            <a:off x="4710149" y="691563"/>
            <a:ext cx="3998422" cy="1341457"/>
          </a:xfrm>
          <a:prstGeom prst="rect">
            <a:avLst/>
          </a:prstGeom>
        </p:spPr>
        <p:txBody>
          <a:bodyPr wrap="square">
            <a:spAutoFit/>
          </a:bodyPr>
          <a:lstStyle/>
          <a:p>
            <a:pPr>
              <a:lnSpc>
                <a:spcPct val="150000"/>
              </a:lnSpc>
              <a:spcAft>
                <a:spcPts val="800"/>
              </a:spcAft>
            </a:pPr>
            <a:r>
              <a:rPr lang="en-US" sz="1400" dirty="0">
                <a:latin typeface="Verdana" panose="020B0604030504040204" pitchFamily="34" charset="0"/>
                <a:ea typeface="Verdana" panose="020B0604030504040204" pitchFamily="34" charset="0"/>
                <a:cs typeface="Times New Roman" panose="02020603050405020304" pitchFamily="18" charset="0"/>
              </a:rPr>
              <a:t>Now we are going to look at that Four divisions and the Office of the State Chief Epidemiologist that report directly to the DSHS Commissioner.  </a:t>
            </a:r>
          </a:p>
        </p:txBody>
      </p:sp>
    </p:spTree>
    <p:extLst>
      <p:ext uri="{BB962C8B-B14F-4D97-AF65-F5344CB8AC3E}">
        <p14:creationId xmlns:p14="http://schemas.microsoft.com/office/powerpoint/2010/main" val="328913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 y="682625"/>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5</a:t>
            </a:fld>
            <a:endParaRPr lang="en-US" dirty="0"/>
          </a:p>
        </p:txBody>
      </p:sp>
      <p:sp>
        <p:nvSpPr>
          <p:cNvPr id="5" name="Rectangle 4">
            <a:extLst>
              <a:ext uri="{FF2B5EF4-FFF2-40B4-BE49-F238E27FC236}">
                <a16:creationId xmlns:a16="http://schemas.microsoft.com/office/drawing/2014/main" id="{68DADFB2-451D-4B1B-B547-9C2270E9A056}"/>
              </a:ext>
            </a:extLst>
          </p:cNvPr>
          <p:cNvSpPr/>
          <p:nvPr/>
        </p:nvSpPr>
        <p:spPr>
          <a:xfrm>
            <a:off x="4198374" y="216311"/>
            <a:ext cx="4306528" cy="5539978"/>
          </a:xfrm>
          <a:prstGeom prst="rect">
            <a:avLst/>
          </a:prstGeom>
        </p:spPr>
        <p:txBody>
          <a:bodyPr wrap="square">
            <a:spAutoFit/>
          </a:bodyPr>
          <a:lstStyle/>
          <a:p>
            <a:pPr>
              <a:lnSpc>
                <a:spcPct val="150000"/>
              </a:lnSpc>
            </a:pPr>
            <a:r>
              <a:rPr lang="en-US" sz="1200" dirty="0">
                <a:latin typeface="Verdana" panose="020B0604030504040204" pitchFamily="34" charset="0"/>
                <a:ea typeface="Verdana" panose="020B0604030504040204" pitchFamily="34" charset="0"/>
                <a:cs typeface="Times New Roman" panose="02020603050405020304" pitchFamily="18" charset="0"/>
              </a:rPr>
              <a:t>The Office of the Chief Staff Epidemiologist focuses on linking clinical, epidemiological and health care data to public health action to create robust public health and data-driven responses to current and future public health concerns. </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Center for Health Statistics (CHS)</a:t>
            </a:r>
          </a:p>
          <a:p>
            <a:pPr marL="342900" marR="0" lvl="0" indent="-342900">
              <a:lnSpc>
                <a:spcPct val="150000"/>
              </a:lnSpc>
              <a:spcBef>
                <a:spcPts val="0"/>
              </a:spcBef>
              <a:spcAft>
                <a:spcPts val="0"/>
              </a:spcAft>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Is a source of information for assessment of community health and for public health planning. </a:t>
            </a:r>
          </a:p>
          <a:p>
            <a:pPr marL="342900" marR="0" lvl="0" indent="-342900">
              <a:lnSpc>
                <a:spcPct val="150000"/>
              </a:lnSpc>
              <a:spcBef>
                <a:spcPts val="0"/>
              </a:spcBef>
              <a:spcAft>
                <a:spcPts val="0"/>
              </a:spcAft>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You may want to explore that Texas Health Data query system, accessible through the Center for Health Statistics webpage on the internet.  </a:t>
            </a:r>
            <a:r>
              <a:rPr lang="en-US" sz="1200" dirty="0">
                <a:latin typeface="Verdana" panose="020B0604030504040204" pitchFamily="34" charset="0"/>
                <a:ea typeface="Verdana" panose="020B0604030504040204" pitchFamily="34" charset="0"/>
                <a:cs typeface="Arial" panose="020B0604020202020204" pitchFamily="34" charset="0"/>
              </a:rPr>
              <a:t>This interactive site allows users to query DSHS public health datasets to obtain statistical reports and summaries and is used to support research, grant applications and policy development. </a:t>
            </a:r>
            <a:endParaRPr lang="en-US" sz="1200" dirty="0">
              <a:latin typeface="Verdana" panose="020B0604030504040204" pitchFamily="34" charset="0"/>
              <a:ea typeface="Verdana" panose="020B0604030504040204" pitchFamily="34" charset="0"/>
              <a:cs typeface="Times New Roman" panose="02020603050405020304" pitchFamily="18" charset="0"/>
            </a:endParaRPr>
          </a:p>
          <a:p>
            <a:endParaRPr lang="en-US" sz="1200" dirty="0">
              <a:latin typeface="Verdana" panose="020B0604030504040204" pitchFamily="34" charset="0"/>
              <a:ea typeface="Verdana" panose="020B0604030504040204" pitchFamily="34" charset="0"/>
              <a:cs typeface="Times New Roman" panose="02020603050405020304" pitchFamily="18" charset="0"/>
            </a:endParaRPr>
          </a:p>
          <a:p>
            <a:r>
              <a:rPr lang="en-US" sz="1200" dirty="0">
                <a:latin typeface="Verdana" panose="020B0604030504040204" pitchFamily="34" charset="0"/>
                <a:ea typeface="Verdana" panose="020B0604030504040204" pitchFamily="34" charset="0"/>
                <a:cs typeface="Times New Roman" panose="02020603050405020304" pitchFamily="18" charset="0"/>
              </a:rPr>
              <a:t>Also in the Office of the Chief State Epidemiologist is the Deputy State Epidemiologist and the Data Governance Director. </a:t>
            </a:r>
            <a:endParaRPr lang="en-US" sz="1200" dirty="0"/>
          </a:p>
        </p:txBody>
      </p:sp>
    </p:spTree>
    <p:extLst>
      <p:ext uri="{BB962C8B-B14F-4D97-AF65-F5344CB8AC3E}">
        <p14:creationId xmlns:p14="http://schemas.microsoft.com/office/powerpoint/2010/main" val="355879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565905" y="691563"/>
            <a:ext cx="4108195" cy="6001468"/>
          </a:xfrm>
        </p:spPr>
        <p:txBody>
          <a:bodyPr/>
          <a:lstStyle/>
          <a:p>
            <a:r>
              <a:rPr lang="en-US" sz="1400" dirty="0">
                <a:latin typeface="Verdana" panose="020B0604030504040204" pitchFamily="34" charset="0"/>
                <a:ea typeface="Verdana" panose="020B0604030504040204" pitchFamily="34" charset="0"/>
              </a:rPr>
              <a:t>Another area reporting to the Commissioner is the Community Health Improvement Division.  Its responsibilities include:</a:t>
            </a:r>
          </a:p>
          <a:p>
            <a:pPr lvl="0"/>
            <a:endParaRPr lang="en-US" sz="14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rPr>
              <a:t>Promoting community health through maternal and child health initiatives and health screenings</a:t>
            </a:r>
          </a:p>
          <a:p>
            <a:pPr marL="171450" lvl="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rPr>
              <a:t>Reducing chronic disease, tobacco use, and injury through prevention efforts </a:t>
            </a:r>
          </a:p>
          <a:p>
            <a:pPr marL="171450" lvl="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rPr>
              <a:t>Ensuring healthy environments through disease surveillance and investigation</a:t>
            </a:r>
          </a:p>
          <a:p>
            <a:pPr marL="171450" lvl="0" indent="-171450">
              <a:buFont typeface="Arial" panose="020B0604020202020204" pitchFamily="34" charset="0"/>
              <a:buChar char="•"/>
            </a:pPr>
            <a:r>
              <a:rPr lang="en-US" sz="1400" dirty="0">
                <a:latin typeface="Verdana" panose="020B0604030504040204" pitchFamily="34" charset="0"/>
                <a:ea typeface="Verdana" panose="020B0604030504040204" pitchFamily="34" charset="0"/>
              </a:rPr>
              <a:t>Overseeing the state vital events registration system</a:t>
            </a:r>
          </a:p>
          <a:p>
            <a:pPr marL="171450" lvl="0" indent="-1714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There are several sections within  this division:</a:t>
            </a:r>
          </a:p>
          <a:p>
            <a:endParaRPr lang="en-US" sz="1400" dirty="0">
              <a:latin typeface="Verdana" panose="020B0604030504040204" pitchFamily="34" charset="0"/>
              <a:ea typeface="Verdana" panose="020B0604030504040204" pitchFamily="34" charset="0"/>
            </a:endParaRPr>
          </a:p>
          <a:p>
            <a:pPr marL="228600" indent="-228600">
              <a:buFont typeface="+mj-lt"/>
              <a:buAutoNum type="arabicPeriod"/>
            </a:pPr>
            <a:r>
              <a:rPr lang="en-US" sz="1400" dirty="0">
                <a:latin typeface="Verdana" panose="020B0604030504040204" pitchFamily="34" charset="0"/>
                <a:ea typeface="Verdana" panose="020B0604030504040204" pitchFamily="34" charset="0"/>
              </a:rPr>
              <a:t>Environmental Epidemiology and Disease Registries, which operates disease registries and conducts disease surveillance and environmental exposure studies. </a:t>
            </a:r>
          </a:p>
          <a:p>
            <a:pPr marL="228600" indent="-228600">
              <a:buFont typeface="+mj-lt"/>
              <a:buAutoNum type="arabicPeriod"/>
            </a:pPr>
            <a:endParaRPr lang="en-US" sz="1400" dirty="0">
              <a:latin typeface="Verdana" panose="020B0604030504040204" pitchFamily="34" charset="0"/>
              <a:ea typeface="Verdana" panose="020B0604030504040204" pitchFamily="34" charset="0"/>
            </a:endParaRPr>
          </a:p>
          <a:p>
            <a:pPr marL="228600" indent="-228600">
              <a:buFont typeface="+mj-lt"/>
              <a:buAutoNum type="arabicPeriod"/>
            </a:pPr>
            <a:r>
              <a:rPr lang="en-US" sz="1400" dirty="0">
                <a:latin typeface="Verdana" panose="020B0604030504040204" pitchFamily="34" charset="0"/>
                <a:ea typeface="Verdana" panose="020B0604030504040204" pitchFamily="34" charset="0"/>
              </a:rPr>
              <a:t>Vital Statistics maintains the vital records for the state of Texas. </a:t>
            </a:r>
          </a:p>
          <a:p>
            <a:br>
              <a:rPr lang="en-US" dirty="0"/>
            </a:br>
            <a:r>
              <a:rPr lang="en-US" dirty="0"/>
              <a:t> </a:t>
            </a: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205588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The Consumer Protection Division promotes public health through oversight of individuals and entities that provide consumer health goods and services to the public. They work in partnership with other state, federal, and local agencies and organizations.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The division:</a:t>
            </a:r>
          </a:p>
          <a:p>
            <a:pPr marL="285750" lvl="0" indent="-285750">
              <a:buFont typeface="Arial" panose="020B0604020202020204" pitchFamily="34" charset="0"/>
              <a:buChar char="•"/>
            </a:pPr>
            <a:r>
              <a:rPr lang="en-US" dirty="0">
                <a:latin typeface="Verdana" panose="020B0604030504040204" pitchFamily="34" charset="0"/>
                <a:ea typeface="Verdana" panose="020B0604030504040204" pitchFamily="34" charset="0"/>
              </a:rPr>
              <a:t>Develops, implements, and evaluates EMS and trauma systems throughout the state. </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They license EMS providers and personnel; and designate trauma, stroke, neonatal, and fetal centers of excellence. </a:t>
            </a:r>
          </a:p>
          <a:p>
            <a:pPr marL="285750" lvl="0" indent="-285750">
              <a:buFont typeface="Arial" panose="020B0604020202020204" pitchFamily="34" charset="0"/>
              <a:buChar char="•"/>
            </a:pPr>
            <a:r>
              <a:rPr lang="en-US" dirty="0">
                <a:latin typeface="Verdana" panose="020B0604030504040204" pitchFamily="34" charset="0"/>
                <a:ea typeface="Verdana" panose="020B0604030504040204" pitchFamily="34" charset="0"/>
              </a:rPr>
              <a:t>Provides oversight for products and services that could endanger the public.</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This includes setting standards for licensure and inspection of foods and drugs.</a:t>
            </a:r>
          </a:p>
          <a:p>
            <a:pPr marL="285750" lvl="0" indent="-285750">
              <a:buFont typeface="Arial" panose="020B0604020202020204" pitchFamily="34" charset="0"/>
              <a:buChar char="•"/>
            </a:pPr>
            <a:r>
              <a:rPr lang="en-US" dirty="0">
                <a:latin typeface="Verdana" panose="020B0604030504040204" pitchFamily="34" charset="0"/>
                <a:ea typeface="Verdana" panose="020B0604030504040204" pitchFamily="34" charset="0"/>
              </a:rPr>
              <a:t>Prevents public exposure to radiation through standards and enforcement</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This includes x-ray machines for medical and academic, dental, veterinary, and industrial uses.</a:t>
            </a:r>
          </a:p>
          <a:p>
            <a:pPr marL="285750" lvl="0" indent="-285750">
              <a:buFont typeface="Arial" panose="020B0604020202020204" pitchFamily="34" charset="0"/>
              <a:buChar char="•"/>
            </a:pPr>
            <a:r>
              <a:rPr lang="en-US" dirty="0">
                <a:latin typeface="Verdana" panose="020B0604030504040204" pitchFamily="34" charset="0"/>
                <a:ea typeface="Verdana" panose="020B0604030504040204" pitchFamily="34" charset="0"/>
              </a:rPr>
              <a:t>Protects the public from environmental hazards.</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This involves licensing persons and companies that engage in asbestos-related and lead abatement activities.</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They also conduct investigations of Texas bay waters and lakes for potential fish contamination. </a:t>
            </a:r>
          </a:p>
          <a:p>
            <a:endParaRPr lang="en-US" sz="1600" dirty="0">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112457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8</a:t>
            </a:fld>
            <a:endParaRPr lang="en-US" dirty="0"/>
          </a:p>
        </p:txBody>
      </p:sp>
      <p:sp>
        <p:nvSpPr>
          <p:cNvPr id="5" name="Rectangle 4">
            <a:extLst>
              <a:ext uri="{FF2B5EF4-FFF2-40B4-BE49-F238E27FC236}">
                <a16:creationId xmlns:a16="http://schemas.microsoft.com/office/drawing/2014/main" id="{6675FAE8-96CA-4829-9A05-E5279D4E24C8}"/>
              </a:ext>
            </a:extLst>
          </p:cNvPr>
          <p:cNvSpPr/>
          <p:nvPr/>
        </p:nvSpPr>
        <p:spPr>
          <a:xfrm>
            <a:off x="4439265" y="0"/>
            <a:ext cx="4572000" cy="7634398"/>
          </a:xfrm>
          <a:prstGeom prst="rect">
            <a:avLst/>
          </a:prstGeom>
        </p:spPr>
        <p:txBody>
          <a:bodyPr>
            <a:spAutoFit/>
          </a:bodyPr>
          <a:lstStyle/>
          <a:p>
            <a:pPr>
              <a:lnSpc>
                <a:spcPct val="150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The Laboratory and Infectious Disease Services Division also reports to the Commissioner.  </a:t>
            </a:r>
          </a:p>
          <a:p>
            <a:pPr>
              <a:lnSpc>
                <a:spcPct val="150000"/>
              </a:lnSpc>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Responsibilities include:</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Collecting and analyzing infectious disease data</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Operating vaccine programs for both children and adults</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Preventing, detecting, and controlling infectious diseases, especially tuberculosis, HIV and sexually transmitted diseases, through early detection.</a:t>
            </a:r>
          </a:p>
          <a:p>
            <a:pPr marL="342900" marR="0" lvl="0" indent="-342900">
              <a:lnSpc>
                <a:spcPct val="150000"/>
              </a:lnSpc>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Conducting disease outbreak investigations on food-borne illness, vaccine preventable diseases, diseases transmitted by animals and insects, and other infectious diseases in order to interrupt continued transmission and ensure treatment. </a:t>
            </a:r>
          </a:p>
          <a:p>
            <a:pPr marL="342900" indent="-342900">
              <a:lnSpc>
                <a:spcPct val="150000"/>
              </a:lnSpc>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Conducting and supporting a wide variety of public health testing and screening. </a:t>
            </a:r>
          </a:p>
          <a:p>
            <a:pPr marL="800100" lvl="1" indent="-342900">
              <a:lnSpc>
                <a:spcPct val="150000"/>
              </a:lnSpc>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The main campus in Austin houses one of the largest public health laboratories in the United States. </a:t>
            </a:r>
          </a:p>
          <a:p>
            <a:pPr marL="800100" lvl="1" indent="-342900">
              <a:lnSpc>
                <a:spcPct val="150000"/>
              </a:lnSpc>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The lab screens every baby born in Texas for serious inherited disorders. </a:t>
            </a:r>
          </a:p>
          <a:p>
            <a:pPr marL="800100" lvl="1" indent="-342900">
              <a:lnSpc>
                <a:spcPct val="150000"/>
              </a:lnSpc>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Additionally, the lab conducts tests for rabies, safe food and water, and life-threatening infectious diseases.</a:t>
            </a:r>
          </a:p>
          <a:p>
            <a:pPr>
              <a:lnSpc>
                <a:spcPct val="150000"/>
              </a:lnSpc>
              <a:spcAft>
                <a:spcPts val="800"/>
              </a:spcAft>
            </a:pPr>
            <a:br>
              <a:rPr lang="en-US" sz="1600" dirty="0">
                <a:latin typeface="Verdana" panose="020B0604030504040204" pitchFamily="34" charset="0"/>
                <a:ea typeface="Verdana" panose="020B0604030504040204" pitchFamily="34" charset="0"/>
                <a:cs typeface="Times New Roman" panose="02020603050405020304" pitchFamily="18" charset="0"/>
              </a:rPr>
            </a:br>
            <a:r>
              <a:rPr lang="en-US" sz="1600" dirty="0">
                <a:latin typeface="Verdana" panose="020B0604030504040204" pitchFamily="34" charset="0"/>
                <a:ea typeface="Times New Roman" panose="02020603050405020304" pitchFamily="18" charset="0"/>
                <a:cs typeface="Times New Roman" panose="02020603050405020304" pitchFamily="18" charset="0"/>
              </a:rPr>
              <a:t> </a:t>
            </a:r>
            <a:endParaRPr lang="en-US"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862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9</a:t>
            </a:fld>
            <a:endParaRPr lang="en-US" dirty="0"/>
          </a:p>
        </p:txBody>
      </p:sp>
      <p:sp>
        <p:nvSpPr>
          <p:cNvPr id="7" name="Rectangle 6">
            <a:extLst>
              <a:ext uri="{FF2B5EF4-FFF2-40B4-BE49-F238E27FC236}">
                <a16:creationId xmlns:a16="http://schemas.microsoft.com/office/drawing/2014/main" id="{A61E7F3E-2277-4DE5-AB41-E261CA84A2FF}"/>
              </a:ext>
            </a:extLst>
          </p:cNvPr>
          <p:cNvSpPr/>
          <p:nvPr/>
        </p:nvSpPr>
        <p:spPr>
          <a:xfrm>
            <a:off x="4421266" y="87725"/>
            <a:ext cx="4572000" cy="5468164"/>
          </a:xfrm>
          <a:prstGeom prst="rect">
            <a:avLst/>
          </a:prstGeom>
        </p:spPr>
        <p:txBody>
          <a:bodyPr>
            <a:spAutoFit/>
          </a:bodyPr>
          <a:lstStyle/>
          <a:p>
            <a:pPr>
              <a:spcAft>
                <a:spcPts val="800"/>
              </a:spcAft>
            </a:pPr>
            <a:r>
              <a:rPr lang="en-US" sz="1200" dirty="0">
                <a:latin typeface="Verdana" panose="020B0604030504040204" pitchFamily="34" charset="0"/>
                <a:ea typeface="Verdana" panose="020B0604030504040204" pitchFamily="34" charset="0"/>
                <a:cs typeface="Times New Roman" panose="02020603050405020304" pitchFamily="18" charset="0"/>
              </a:rPr>
              <a:t>The final division that reports to the Commissioner is Regional and Local Health Operations. Let’s look at the sections and programs within this division: </a:t>
            </a:r>
          </a:p>
          <a:p>
            <a:pPr marL="171450" indent="-171450">
              <a:spcAft>
                <a:spcPts val="800"/>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Times New Roman" panose="02020603050405020304" pitchFamily="18" charset="0"/>
              </a:rPr>
              <a:t>Texas Center for Infectious Disease</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Provides in-patient treatment for hard-to-treat TB patients</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The facility, located in San Antonio, is a 75-bed specialty hospital, uniquely-designed to prevent TB patients</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TCID's Outpatient Clinic also serves as one of the state's four Hansen Disease Clinics. </a:t>
            </a:r>
          </a:p>
          <a:p>
            <a:pPr marL="342900" marR="0" lvl="0" indent="-342900">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Border Public Health</a:t>
            </a:r>
          </a:p>
          <a:p>
            <a:pPr marL="800100" lvl="1" indent="-342900">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Develops community-based border public health initiatives and coordinate binational public health activities</a:t>
            </a:r>
          </a:p>
          <a:p>
            <a:pPr marL="342900" marR="0" lvl="0" indent="-342900">
              <a:spcBef>
                <a:spcPts val="0"/>
              </a:spcBef>
              <a:spcAft>
                <a:spcPts val="0"/>
              </a:spcAft>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Health Emergency Preparedness and Response</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Our agency is assigned by the Texas Department of Emergency Management as the primary coordinating agency for public health and medical response in a disaster or public health emergency. </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We coordinate and provide public health and medical response to pandemics and emerging infectious diseases, natural disasters such as hurricanes and fires,</a:t>
            </a:r>
          </a:p>
          <a:p>
            <a:pPr marL="742950" marR="0" lvl="1" indent="-285750">
              <a:spcBef>
                <a:spcPts val="0"/>
              </a:spcBef>
              <a:spcAft>
                <a:spcPts val="0"/>
              </a:spcAft>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And coordinate the delivery of state and federal emergency assets and assistance during an emergency response.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90618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7867" y="2980945"/>
            <a:ext cx="9144000" cy="2023411"/>
          </a:xfrm>
        </p:spPr>
        <p:txBody>
          <a:bodyPr anchor="b">
            <a:noAutofit/>
          </a:bodyPr>
          <a:lstStyle>
            <a:lvl1pPr algn="ctr">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57867" y="5068960"/>
            <a:ext cx="9144000" cy="1095311"/>
          </a:xfrm>
        </p:spPr>
        <p:txBody>
          <a:bodyPr anchor="t"/>
          <a:lstStyle>
            <a:lvl1pPr marL="0" indent="0" algn="ctr">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3147" y="6356353"/>
            <a:ext cx="1571413"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567940" y="6356353"/>
            <a:ext cx="7025640" cy="365125"/>
          </a:xfrm>
        </p:spPr>
        <p:txBody>
          <a:bodyPr/>
          <a:lstStyle/>
          <a:p>
            <a:endParaRPr lang="en-US" dirty="0"/>
          </a:p>
        </p:txBody>
      </p:sp>
      <p:sp>
        <p:nvSpPr>
          <p:cNvPr id="6" name="Slide Number Placeholder 5"/>
          <p:cNvSpPr>
            <a:spLocks noGrp="1"/>
          </p:cNvSpPr>
          <p:nvPr>
            <p:ph type="sldNum" sz="quarter" idx="12"/>
          </p:nvPr>
        </p:nvSpPr>
        <p:spPr>
          <a:xfrm>
            <a:off x="9966960" y="6356354"/>
            <a:ext cx="1600200" cy="365125"/>
          </a:xfrm>
        </p:spPr>
        <p:txBody>
          <a:bodyPr/>
          <a:lstStyle/>
          <a:p>
            <a:fld id="{3264D530-B60B-4A5A-91C0-C766C58A4783}" type="slidenum">
              <a:rPr lang="en-US" smtClean="0"/>
              <a:t>‹#›</a:t>
            </a:fld>
            <a:endParaRPr lang="en-US" dirty="0"/>
          </a:p>
        </p:txBody>
      </p:sp>
      <p:cxnSp>
        <p:nvCxnSpPr>
          <p:cNvPr id="14" name="Rule 13"/>
          <p:cNvCxnSpPr/>
          <p:nvPr userDrawn="1"/>
        </p:nvCxnSpPr>
        <p:spPr>
          <a:xfrm>
            <a:off x="1557867" y="5035538"/>
            <a:ext cx="9144000" cy="2238"/>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71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2" name="Picture Placeholder 14"/>
          <p:cNvSpPr>
            <a:spLocks noGrp="1"/>
          </p:cNvSpPr>
          <p:nvPr>
            <p:ph type="pic" sz="quarter" idx="13"/>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8499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bg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dirty="0"/>
              <a:t>1/30/2017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952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610" y="2980943"/>
            <a:ext cx="10102777" cy="2023411"/>
          </a:xfrm>
        </p:spPr>
        <p:txBody>
          <a:bodyPr anchor="b">
            <a:noAutofit/>
          </a:bodyPr>
          <a:lstStyle>
            <a:lvl1pPr algn="ctr">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610" y="5068960"/>
            <a:ext cx="10102777" cy="1095311"/>
          </a:xfr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4" name="Rule 13"/>
          <p:cNvCxnSpPr/>
          <p:nvPr userDrawn="1"/>
        </p:nvCxnSpPr>
        <p:spPr>
          <a:xfrm flipV="1">
            <a:off x="1044610" y="5032829"/>
            <a:ext cx="10102777" cy="3629"/>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041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9" name="Picture Placeholder 14"/>
          <p:cNvSpPr>
            <a:spLocks noGrp="1"/>
          </p:cNvSpPr>
          <p:nvPr>
            <p:ph type="pic" sz="quarter" idx="13" hasCustomPrompt="1"/>
          </p:nvPr>
        </p:nvSpPr>
        <p:spPr>
          <a:xfrm>
            <a:off x="8977584" y="2111000"/>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9127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305" y="428340"/>
            <a:ext cx="9168026"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432305" y="1726403"/>
            <a:ext cx="9167030" cy="485079"/>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2432305" y="2422621"/>
            <a:ext cx="9167030" cy="801044"/>
          </a:xfrm>
        </p:spPr>
        <p:txBody>
          <a:bodyPr>
            <a:normAutofit/>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Picture Placeholder 17"/>
          <p:cNvSpPr>
            <a:spLocks noGrp="1"/>
          </p:cNvSpPr>
          <p:nvPr>
            <p:ph type="pic" sz="quarter" idx="14"/>
          </p:nvPr>
        </p:nvSpPr>
        <p:spPr>
          <a:xfrm>
            <a:off x="2432304" y="3429001"/>
            <a:ext cx="9167029"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Rule 14"/>
          <p:cNvCxnSpPr/>
          <p:nvPr userDrawn="1"/>
        </p:nvCxnSpPr>
        <p:spPr>
          <a:xfrm>
            <a:off x="2432304" y="1449092"/>
            <a:ext cx="9167029"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0846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2" y="6929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730652"/>
            <a:ext cx="8389751" cy="4351338"/>
          </a:xfrm>
        </p:spPr>
        <p:txBody>
          <a:bodyPr>
            <a:normAutofit/>
          </a:bodyPr>
          <a:lstStyle>
            <a:lvl1pPr marL="346075" indent="-346075">
              <a:buFont typeface="+mj-lt"/>
              <a:buAutoNum type="arabicPeriod"/>
              <a:defRPr sz="2400"/>
            </a:lvl1pPr>
            <a:lvl2pPr marL="690563" indent="-346075">
              <a:buFont typeface="+mj-lt"/>
              <a:buAutoNum type="alphaLcPeriod"/>
              <a:defRPr sz="2400"/>
            </a:lvl2pPr>
            <a:lvl3pPr marL="1087438" indent="-344488">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1" name="Rule 10"/>
          <p:cNvCxnSpPr/>
          <p:nvPr userDrawn="1"/>
        </p:nvCxnSpPr>
        <p:spPr>
          <a:xfrm flipV="1">
            <a:off x="2437021" y="1450814"/>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0081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0"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33458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9918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chemeClr val="bg1"/>
                </a:solidFill>
              </a:defRPr>
            </a:lvl1pPr>
          </a:lstStyle>
          <a:p>
            <a:r>
              <a:rPr lang="en-US" dirty="0"/>
              <a:t>Click to edit Master title style</a:t>
            </a:r>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18058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10922000"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888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3"/>
            <a:ext cx="159133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773680" y="6356353"/>
            <a:ext cx="6929120" cy="365125"/>
          </a:xfrm>
        </p:spPr>
        <p:txBody>
          <a:bodyPr/>
          <a:lstStyle/>
          <a:p>
            <a:endParaRPr lang="en-US" dirty="0"/>
          </a:p>
        </p:txBody>
      </p:sp>
      <p:sp>
        <p:nvSpPr>
          <p:cNvPr id="6" name="Slide Number Placeholder 5"/>
          <p:cNvSpPr>
            <a:spLocks noGrp="1"/>
          </p:cNvSpPr>
          <p:nvPr>
            <p:ph type="sldNum" sz="quarter" idx="12"/>
          </p:nvPr>
        </p:nvSpPr>
        <p:spPr>
          <a:xfrm>
            <a:off x="10048240" y="6356353"/>
            <a:ext cx="1522364"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4312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4"/>
          </p:nvPr>
        </p:nvSpPr>
        <p:spPr>
          <a:xfrm>
            <a:off x="6269355" y="1768474"/>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9361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0" name="Picture Placeholder 14"/>
          <p:cNvSpPr>
            <a:spLocks noGrp="1"/>
          </p:cNvSpPr>
          <p:nvPr>
            <p:ph type="pic" sz="quarter" idx="16"/>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4">
                    <a:lumMod val="50000"/>
                  </a:schemeClr>
                </a:solidFill>
              </a:defRPr>
            </a:lvl1pPr>
          </a:lstStyle>
          <a:p>
            <a:pPr lvl="0"/>
            <a:r>
              <a:rPr lang="en-US" dirty="0"/>
              <a:t>Questions?</a:t>
            </a:r>
          </a:p>
        </p:txBody>
      </p:sp>
      <p:sp>
        <p:nvSpPr>
          <p:cNvPr id="5" name="Footer Placeholder 4"/>
          <p:cNvSpPr>
            <a:spLocks noGrp="1"/>
          </p:cNvSpPr>
          <p:nvPr>
            <p:ph type="ftr" sz="quarter" idx="11"/>
          </p:nvPr>
        </p:nvSpPr>
        <p:spPr>
          <a:xfrm>
            <a:off x="1940560" y="6356353"/>
            <a:ext cx="7772400" cy="365125"/>
          </a:xfrm>
        </p:spPr>
        <p:txBody>
          <a:bodyPr/>
          <a:lstStyle/>
          <a:p>
            <a:endParaRPr lang="en-US" dirty="0"/>
          </a:p>
        </p:txBody>
      </p:sp>
      <p:sp>
        <p:nvSpPr>
          <p:cNvPr id="6" name="Slide Number Placeholder 5"/>
          <p:cNvSpPr>
            <a:spLocks noGrp="1"/>
          </p:cNvSpPr>
          <p:nvPr>
            <p:ph type="sldNum" sz="quarter" idx="12"/>
          </p:nvPr>
        </p:nvSpPr>
        <p:spPr>
          <a:xfrm>
            <a:off x="10095114" y="6356353"/>
            <a:ext cx="143764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2214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tx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7975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C9F53-EEDB-46AD-B9C6-40E90889E0DB}"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43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F6AC55B0-AFD5-4009-8B30-74E05F7AC930}"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41040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CA34E9FA-D419-44E7-BE86-1B23BCEF8FFC}"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2231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F2905B03-FBA8-4F49-8943-95C75E39F4F3}" type="datetime1">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34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C0A8ACAB-BC21-422F-94FA-3CD98F98587A}" type="datetime1">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609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17A31BEC-2322-48DB-B3F7-A9EBF40E11B0}"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147575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506B6BDC-73A5-424D-80A8-2683C5BEFEE2}" type="datetime1">
              <a:rPr lang="en-US" smtClean="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12024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0012" y="489303"/>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54932" y="1656560"/>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460012" y="2442989"/>
            <a:ext cx="8841193" cy="3756093"/>
          </a:xfrm>
        </p:spPr>
        <p:txBody>
          <a:bodyPr>
            <a:norm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0058399" y="6362708"/>
            <a:ext cx="1540933" cy="365125"/>
          </a:xfrm>
        </p:spPr>
        <p:txBody>
          <a:bodyPr/>
          <a:lstStyle/>
          <a:p>
            <a:fld id="{3264D530-B60B-4A5A-91C0-C766C58A4783}" type="slidenum">
              <a:rPr lang="en-US" smtClean="0"/>
              <a:t>‹#›</a:t>
            </a:fld>
            <a:endParaRPr lang="en-US" dirty="0"/>
          </a:p>
        </p:txBody>
      </p:sp>
      <p:cxnSp>
        <p:nvCxnSpPr>
          <p:cNvPr id="15" name="Rule 14"/>
          <p:cNvCxnSpPr/>
          <p:nvPr userDrawn="1"/>
        </p:nvCxnSpPr>
        <p:spPr>
          <a:xfrm flipV="1">
            <a:off x="2426445" y="1449092"/>
            <a:ext cx="917288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33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4E6CA7F2-62C6-4C64-BE5C-7323D3E63D81}" type="datetime1">
              <a:rPr lang="en-US" smtClean="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443330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2DEDFD09-F5B6-42E7-B7DF-2B8F5B3970C5}"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935956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0B44BF8F-160A-422B-9823-31DDEA1B9887}" type="datetime1">
              <a:rPr lang="en-US" smtClean="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90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6348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45887" y="1691442"/>
            <a:ext cx="8389751" cy="4351338"/>
          </a:xfrm>
        </p:spPr>
        <p:txBody>
          <a:bodyPr>
            <a:normAutofit/>
          </a:bodyPr>
          <a:lstStyle>
            <a:lvl1pPr marL="457200" indent="-457200">
              <a:buFont typeface="+mj-lt"/>
              <a:buAutoNum type="arabicPeriod"/>
              <a:defRPr sz="2400"/>
            </a:lvl1pPr>
            <a:lvl2pPr marL="914389" indent="-457200">
              <a:buFont typeface="+mj-lt"/>
              <a:buAutoNum type="alphaLcPeriod"/>
              <a:defRPr sz="2400"/>
            </a:lvl2pPr>
            <a:lvl3pPr marL="1371577" indent="-4572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10119360" y="6356354"/>
            <a:ext cx="1447800" cy="365125"/>
          </a:xfrm>
        </p:spPr>
        <p:txBody>
          <a:bodyPr/>
          <a:lstStyle/>
          <a:p>
            <a:fld id="{3264D530-B60B-4A5A-91C0-C766C58A4783}" type="slidenum">
              <a:rPr lang="en-US" smtClean="0"/>
              <a:t>‹#›</a:t>
            </a:fld>
            <a:endParaRPr lang="en-US" dirty="0"/>
          </a:p>
        </p:txBody>
      </p:sp>
      <p:cxnSp>
        <p:nvCxnSpPr>
          <p:cNvPr id="11" name="Rule 10"/>
          <p:cNvCxnSpPr/>
          <p:nvPr userDrawn="1"/>
        </p:nvCxnSpPr>
        <p:spPr>
          <a:xfrm flipV="1">
            <a:off x="2447181" y="1385290"/>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719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bg1"/>
                </a:solidFill>
              </a:defRPr>
            </a:lvl1pPr>
            <a:lvl2pPr>
              <a:defRPr sz="2400">
                <a:solidFill>
                  <a:schemeClr val="bg1"/>
                </a:solidFill>
              </a:defRPr>
            </a:lvl2pPr>
            <a:lvl3pPr marL="914377" indent="0">
              <a:buNone/>
              <a:defRPr sz="2400">
                <a:solidFill>
                  <a:schemeClr val="bg1"/>
                </a:solidFill>
              </a:defRPr>
            </a:lvl3pPr>
            <a:lvl4pPr marL="1371566" indent="0">
              <a:buNone/>
              <a:defRPr sz="2400" b="0">
                <a:solidFill>
                  <a:schemeClr val="bg1"/>
                </a:solidFill>
              </a:defRPr>
            </a:lvl4pPr>
            <a:lvl5pPr marL="1828755" indent="0">
              <a:buNone/>
              <a:defRPr sz="2400">
                <a:solidFill>
                  <a:schemeClr val="bg1"/>
                </a:solidFill>
              </a:defRPr>
            </a:lvl5pPr>
          </a:lstStyle>
          <a:p>
            <a:pPr lvl="0"/>
            <a:r>
              <a:rPr lang="en-US"/>
              <a:t>Edit Master text styles</a:t>
            </a:r>
          </a:p>
          <a:p>
            <a:pPr lvl="1"/>
            <a:r>
              <a:rPr lang="en-US"/>
              <a:t>Second level</a:t>
            </a:r>
          </a:p>
        </p:txBody>
      </p:sp>
      <p:sp>
        <p:nvSpPr>
          <p:cNvPr id="11"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4"/>
            <a:ext cx="129669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672080" y="6356354"/>
            <a:ext cx="6776720" cy="365125"/>
          </a:xfrm>
        </p:spPr>
        <p:txBody>
          <a:bodyPr/>
          <a:lstStyle/>
          <a:p>
            <a:endParaRPr lang="en-US" dirty="0"/>
          </a:p>
        </p:txBody>
      </p:sp>
      <p:sp>
        <p:nvSpPr>
          <p:cNvPr id="6" name="Slide Number Placeholder 5"/>
          <p:cNvSpPr>
            <a:spLocks noGrp="1"/>
          </p:cNvSpPr>
          <p:nvPr>
            <p:ph type="sldNum" sz="quarter" idx="12"/>
          </p:nvPr>
        </p:nvSpPr>
        <p:spPr>
          <a:xfrm>
            <a:off x="9987280" y="6356354"/>
            <a:ext cx="136652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382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2437021" y="6352546"/>
            <a:ext cx="1505059" cy="371477"/>
          </a:xfrm>
        </p:spPr>
        <p:txBody>
          <a:bodyPr/>
          <a:lstStyle/>
          <a:p>
            <a:pPr algn="l"/>
            <a:r>
              <a:rPr lang="en-US" dirty="0"/>
              <a:t>1/30/2017</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80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rgbClr val="1E3C79"/>
                </a:solidFill>
              </a:defRPr>
            </a:lvl1pPr>
          </a:lstStyle>
          <a:p>
            <a:r>
              <a:rPr lang="en-US"/>
              <a:t>Click to edit Master title style</a:t>
            </a:r>
            <a:endParaRPr lang="en-US" dirty="0"/>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r>
              <a:rPr lang="en-US" dirty="0"/>
              <a:t>Click icon to add chart</a:t>
            </a:r>
          </a:p>
        </p:txBody>
      </p:sp>
      <p:sp>
        <p:nvSpPr>
          <p:cNvPr id="5" name="Date Placeholder 4"/>
          <p:cNvSpPr>
            <a:spLocks noGrp="1"/>
          </p:cNvSpPr>
          <p:nvPr>
            <p:ph type="dt" sz="half" idx="10"/>
          </p:nvPr>
        </p:nvSpPr>
        <p:spPr/>
        <p:txBody>
          <a:bodyPr/>
          <a:lstStyle/>
          <a:p>
            <a:r>
              <a:rPr lang="en-US" dirty="0"/>
              <a:t>1/30/2017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49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10922000"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626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269355" y="1768474"/>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335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17577" y="6356354"/>
            <a:ext cx="1663822"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r>
              <a:rPr lang="en-US" dirty="0"/>
              <a:t>1/30/2017</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28761601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 id="2147483695" r:id="rId5"/>
    <p:sldLayoutId id="2147483703" r:id="rId6"/>
    <p:sldLayoutId id="2147483699" r:id="rId7"/>
    <p:sldLayoutId id="2147483701" r:id="rId8"/>
    <p:sldLayoutId id="2147483702" r:id="rId9"/>
    <p:sldLayoutId id="2147483697" r:id="rId10"/>
    <p:sldLayoutId id="2147483698" r:id="rId11"/>
  </p:sldLayoutIdLst>
  <p:hf hdr="0"/>
  <p:txStyles>
    <p:titleStyle>
      <a:lvl1pPr algn="l" defTabSz="914377" rtl="0" eaLnBrk="1" latinLnBrk="0" hangingPunct="1">
        <a:lnSpc>
          <a:spcPct val="90000"/>
        </a:lnSpc>
        <a:spcBef>
          <a:spcPct val="0"/>
        </a:spcBef>
        <a:buNone/>
        <a:defRPr sz="50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69662" y="6356353"/>
            <a:ext cx="7058538"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9895840" y="6356354"/>
            <a:ext cx="145796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264D530-B60B-4A5A-91C0-C766C58A4783}" type="slidenum">
              <a:rPr lang="en-US" smtClean="0"/>
              <a:pPr/>
              <a:t>‹#›</a:t>
            </a:fld>
            <a:endParaRPr lang="en-US" dirty="0"/>
          </a:p>
        </p:txBody>
      </p:sp>
      <p:sp>
        <p:nvSpPr>
          <p:cNvPr id="7" name="Date Placeholder 3"/>
          <p:cNvSpPr txBox="1">
            <a:spLocks/>
          </p:cNvSpPr>
          <p:nvPr userDrawn="1"/>
        </p:nvSpPr>
        <p:spPr>
          <a:xfrm>
            <a:off x="838200" y="6356353"/>
            <a:ext cx="16638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23972C8-722D-45F6-B4D9-99B5D0CE429E}" type="datetimeFigureOut">
              <a:rPr lang="en-US" smtClean="0">
                <a:solidFill>
                  <a:schemeClr val="accent4">
                    <a:lumMod val="50000"/>
                  </a:schemeClr>
                </a:solidFill>
              </a:rPr>
              <a:pPr algn="l"/>
              <a:t>6/26/2023</a:t>
            </a:fld>
            <a:endParaRPr lang="en-US" dirty="0">
              <a:solidFill>
                <a:schemeClr val="accent4">
                  <a:lumMod val="50000"/>
                </a:schemeClr>
              </a:solidFill>
            </a:endParaRPr>
          </a:p>
        </p:txBody>
      </p:sp>
    </p:spTree>
    <p:extLst>
      <p:ext uri="{BB962C8B-B14F-4D97-AF65-F5344CB8AC3E}">
        <p14:creationId xmlns:p14="http://schemas.microsoft.com/office/powerpoint/2010/main" val="38678008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688" r:id="rId5"/>
    <p:sldLayoutId id="2147483704" r:id="rId6"/>
    <p:sldLayoutId id="2147483707" r:id="rId7"/>
    <p:sldLayoutId id="2147483706" r:id="rId8"/>
    <p:sldLayoutId id="2147483705" r:id="rId9"/>
    <p:sldLayoutId id="2147483686" r:id="rId10"/>
    <p:sldLayoutId id="2147483690" r:id="rId11"/>
  </p:sldLayoutIdLst>
  <p:hf hdr="0"/>
  <p:txStyles>
    <p:titleStyle>
      <a:lvl1pPr algn="l" defTabSz="914377"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7ECB42AD-7935-4E60-9765-8EDBCCE4CDDD}" type="datetime1">
              <a:rPr lang="en-US" smtClean="0"/>
              <a:t>6/26/2023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316694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dshs.texas.gov/programs-directory" TargetMode="External"/><Relationship Id="rId13" Type="http://schemas.openxmlformats.org/officeDocument/2006/relationships/hyperlink" Target="https://public.govdelivery.com/accounts/TXHHSC/subscriber/new?topic_id=TXHHSC_85" TargetMode="External"/><Relationship Id="rId18" Type="http://schemas.openxmlformats.org/officeDocument/2006/relationships/hyperlink" Target="https://online.dshs.texas.gov/job-tools/agency-style-guides" TargetMode="External"/><Relationship Id="rId26" Type="http://schemas.openxmlformats.org/officeDocument/2006/relationships/hyperlink" Target="https://hrpg.hhs.texas.gov/hr-policy" TargetMode="External"/><Relationship Id="rId3" Type="http://schemas.openxmlformats.org/officeDocument/2006/relationships/hyperlink" Target="http://www.dshs.texas.gov/" TargetMode="External"/><Relationship Id="rId21" Type="http://schemas.openxmlformats.org/officeDocument/2006/relationships/hyperlink" Target="https://online.dshs.texas.gov/divisions/chief-staff/center-system-coordination-innovation" TargetMode="External"/><Relationship Id="rId7" Type="http://schemas.openxmlformats.org/officeDocument/2006/relationships/hyperlink" Target="https://www.dshs.texas.gov/sites/default/files/agency/docs/campus.pdf" TargetMode="External"/><Relationship Id="rId12" Type="http://schemas.openxmlformats.org/officeDocument/2006/relationships/hyperlink" Target="https://www.dshs.texas.gov/news-alerts" TargetMode="External"/><Relationship Id="rId17" Type="http://schemas.openxmlformats.org/officeDocument/2006/relationships/hyperlink" Target="https://online.dshs.texas.gov/services" TargetMode="External"/><Relationship Id="rId25" Type="http://schemas.openxmlformats.org/officeDocument/2006/relationships/hyperlink" Target="https://online.dshs.texas.gov/job-tools/advisory-committees" TargetMode="External"/><Relationship Id="rId2" Type="http://schemas.openxmlformats.org/officeDocument/2006/relationships/notesSlide" Target="../notesSlides/notesSlide15.xml"/><Relationship Id="rId16" Type="http://schemas.openxmlformats.org/officeDocument/2006/relationships/hyperlink" Target="https://online.dshs.texas.gov/divisions/chief-staff/center-external-relations#governmentaffairs" TargetMode="External"/><Relationship Id="rId20" Type="http://schemas.openxmlformats.org/officeDocument/2006/relationships/hyperlink" Target="https://online.dshs.texas.gov/job-tools/agency-style-guides#brandtraining" TargetMode="External"/><Relationship Id="rId1" Type="http://schemas.openxmlformats.org/officeDocument/2006/relationships/slideLayout" Target="../slideLayouts/slideLayout4.xml"/><Relationship Id="rId6" Type="http://schemas.openxmlformats.org/officeDocument/2006/relationships/hyperlink" Target="https://www.dshs.texas.gov/contact-us" TargetMode="External"/><Relationship Id="rId11" Type="http://schemas.openxmlformats.org/officeDocument/2006/relationships/hyperlink" Target="https://online.dshs.texas.gov/workforce-resources/working-with-legislature-media/legislative-session" TargetMode="External"/><Relationship Id="rId24" Type="http://schemas.openxmlformats.org/officeDocument/2006/relationships/hyperlink" Target="https://www.dshs.texas.gov/about-dshs/advisory-committees" TargetMode="External"/><Relationship Id="rId5" Type="http://schemas.openxmlformats.org/officeDocument/2006/relationships/hyperlink" Target="https://www.hhs.texas.gov/sites/default/files/documents/about-hhs/leadership/hhs-org-chart.pdf" TargetMode="External"/><Relationship Id="rId15" Type="http://schemas.openxmlformats.org/officeDocument/2006/relationships/hyperlink" Target="https://online.dshs.texas.gov/workforce-resources/working-with-legislature-media/news-media-procedure" TargetMode="External"/><Relationship Id="rId23" Type="http://schemas.openxmlformats.org/officeDocument/2006/relationships/hyperlink" Target="https://www.dshs.texas.gov/compact-texans#customerservice" TargetMode="External"/><Relationship Id="rId10" Type="http://schemas.openxmlformats.org/officeDocument/2006/relationships/hyperlink" Target="https://online.dshs.texas.gov/job-tools/diy-publications" TargetMode="External"/><Relationship Id="rId19" Type="http://schemas.openxmlformats.org/officeDocument/2006/relationships/hyperlink" Target="https://www.hhs.texas.gov/hhs-brand-guide" TargetMode="External"/><Relationship Id="rId4" Type="http://schemas.openxmlformats.org/officeDocument/2006/relationships/hyperlink" Target="https://online.dshs.texas.gov/" TargetMode="External"/><Relationship Id="rId9" Type="http://schemas.openxmlformats.org/officeDocument/2006/relationships/hyperlink" Target="https://online.dshs.texas.gov/template-gallery" TargetMode="External"/><Relationship Id="rId14" Type="http://schemas.openxmlformats.org/officeDocument/2006/relationships/hyperlink" Target="https://online.dshs.texas.gov/divisions/chief-staff/center-external-relations" TargetMode="External"/><Relationship Id="rId22" Type="http://schemas.openxmlformats.org/officeDocument/2006/relationships/hyperlink" Target="https://online.dshs.texas.gov/job-tools/writing-resources/executive-memorand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healthdata.dshs.texas.gov/Hom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A34810-48D6-4F19-8C41-2F9C631E4315}"/>
              </a:ext>
            </a:extLst>
          </p:cNvPr>
          <p:cNvSpPr>
            <a:spLocks noGrp="1"/>
          </p:cNvSpPr>
          <p:nvPr>
            <p:ph type="ctrTitle"/>
          </p:nvPr>
        </p:nvSpPr>
        <p:spPr/>
        <p:txBody>
          <a:bodyPr/>
          <a:lstStyle/>
          <a:p>
            <a:r>
              <a:rPr lang="en-US" sz="5400" dirty="0"/>
              <a:t>Advisory Committee Member Training</a:t>
            </a:r>
          </a:p>
        </p:txBody>
      </p:sp>
      <p:sp>
        <p:nvSpPr>
          <p:cNvPr id="3" name="TextBox 2">
            <a:extLst>
              <a:ext uri="{FF2B5EF4-FFF2-40B4-BE49-F238E27FC236}">
                <a16:creationId xmlns:a16="http://schemas.microsoft.com/office/drawing/2014/main" id="{4B963B89-C991-4388-90AB-056355640913}"/>
              </a:ext>
            </a:extLst>
          </p:cNvPr>
          <p:cNvSpPr txBox="1"/>
          <p:nvPr/>
        </p:nvSpPr>
        <p:spPr>
          <a:xfrm>
            <a:off x="7467600" y="5557740"/>
            <a:ext cx="4064000" cy="369332"/>
          </a:xfrm>
          <a:prstGeom prst="rect">
            <a:avLst/>
          </a:prstGeom>
          <a:noFill/>
        </p:spPr>
        <p:txBody>
          <a:bodyPr wrap="square" rtlCol="0">
            <a:spAutoFit/>
          </a:bodyPr>
          <a:lstStyle/>
          <a:p>
            <a:r>
              <a:rPr lang="en-US" dirty="0">
                <a:solidFill>
                  <a:schemeClr val="bg1"/>
                </a:solidFill>
              </a:rPr>
              <a:t>Module Five – DSHS Organization</a:t>
            </a:r>
          </a:p>
        </p:txBody>
      </p:sp>
      <p:sp>
        <p:nvSpPr>
          <p:cNvPr id="2" name="TextBox 1">
            <a:extLst>
              <a:ext uri="{FF2B5EF4-FFF2-40B4-BE49-F238E27FC236}">
                <a16:creationId xmlns:a16="http://schemas.microsoft.com/office/drawing/2014/main" id="{B2AA0C80-1950-5C0A-BEBA-F258F1CCBAD0}"/>
              </a:ext>
            </a:extLst>
          </p:cNvPr>
          <p:cNvSpPr txBox="1"/>
          <p:nvPr/>
        </p:nvSpPr>
        <p:spPr>
          <a:xfrm>
            <a:off x="1557867" y="5711628"/>
            <a:ext cx="1085850" cy="215444"/>
          </a:xfrm>
          <a:prstGeom prst="rect">
            <a:avLst/>
          </a:prstGeom>
          <a:noFill/>
        </p:spPr>
        <p:txBody>
          <a:bodyPr wrap="square" rtlCol="0">
            <a:spAutoFit/>
          </a:bodyPr>
          <a:lstStyle/>
          <a:p>
            <a:r>
              <a:rPr lang="en-US" sz="800" dirty="0">
                <a:solidFill>
                  <a:schemeClr val="bg1"/>
                </a:solidFill>
              </a:rPr>
              <a:t>Rev. June 2023</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Public Health Regions (PHRs)</a:t>
            </a:r>
          </a:p>
        </p:txBody>
      </p:sp>
      <p:pic>
        <p:nvPicPr>
          <p:cNvPr id="11" name="Picture Placeholder 10" descr="map of the DSHS Public Health Regions which shows local health department coverage and all the counties in Texas as well "/>
          <p:cNvPicPr>
            <a:picLocks noGrp="1" noChangeAspect="1"/>
          </p:cNvPicPr>
          <p:nvPr>
            <p:ph sz="half" idx="1"/>
          </p:nvPr>
        </p:nvPicPr>
        <p:blipFill>
          <a:blip r:embed="rId3"/>
          <a:stretch>
            <a:fillRect/>
          </a:stretch>
        </p:blipFill>
        <p:spPr>
          <a:xfrm>
            <a:off x="5351712" y="2072194"/>
            <a:ext cx="4403268" cy="4006719"/>
          </a:xfrm>
          <a:prstGeom prst="rect">
            <a:avLst/>
          </a:prstGeom>
          <a:effectLst>
            <a:outerShdw blurRad="50800" dist="63500" dir="2700000" algn="tl" rotWithShape="0">
              <a:prstClr val="black">
                <a:alpha val="17000"/>
              </a:prstClr>
            </a:outerShdw>
            <a:softEdge rad="12700"/>
          </a:effectLst>
        </p:spPr>
      </p:pic>
      <p:sp>
        <p:nvSpPr>
          <p:cNvPr id="6" name="Slide Number Placeholder 5"/>
          <p:cNvSpPr>
            <a:spLocks noGrp="1"/>
          </p:cNvSpPr>
          <p:nvPr>
            <p:ph type="sldNum" sz="quarter" idx="12"/>
          </p:nvPr>
        </p:nvSpPr>
        <p:spPr/>
        <p:txBody>
          <a:bodyPr/>
          <a:lstStyle/>
          <a:p>
            <a:fld id="{3264D530-B60B-4A5A-91C0-C766C58A4783}" type="slidenum">
              <a:rPr lang="en-US" smtClean="0"/>
              <a:t>10</a:t>
            </a:fld>
            <a:endParaRPr lang="en-US" dirty="0"/>
          </a:p>
        </p:txBody>
      </p:sp>
      <p:sp>
        <p:nvSpPr>
          <p:cNvPr id="8" name="Content Placeholder 7"/>
          <p:cNvSpPr>
            <a:spLocks noGrp="1"/>
          </p:cNvSpPr>
          <p:nvPr>
            <p:ph type="body" sz="quarter" idx="4294967295"/>
          </p:nvPr>
        </p:nvSpPr>
        <p:spPr>
          <a:xfrm>
            <a:off x="2437020" y="1536485"/>
            <a:ext cx="4573379" cy="2786133"/>
          </a:xfrm>
        </p:spPr>
        <p:txBody>
          <a:bodyPr>
            <a:noAutofit/>
          </a:bodyPr>
          <a:lstStyle/>
          <a:p>
            <a:pPr marL="0" indent="0">
              <a:buNone/>
            </a:pPr>
            <a:r>
              <a:rPr lang="en-US" sz="1200" b="1" dirty="0"/>
              <a:t>Public Health Regions (PHR) and Headquarters:</a:t>
            </a:r>
          </a:p>
          <a:p>
            <a:pPr marL="0" indent="0">
              <a:buNone/>
            </a:pPr>
            <a:endParaRPr lang="en-US" sz="1200" dirty="0"/>
          </a:p>
          <a:p>
            <a:pPr marL="0" indent="0">
              <a:buNone/>
            </a:pPr>
            <a:endParaRPr lang="en-US" sz="1200" dirty="0"/>
          </a:p>
          <a:p>
            <a:pPr marL="230188" lvl="1" indent="-230188"/>
            <a:r>
              <a:rPr lang="en-US" sz="1200" b="1" dirty="0">
                <a:solidFill>
                  <a:schemeClr val="accent4">
                    <a:lumMod val="40000"/>
                    <a:lumOff val="60000"/>
                  </a:schemeClr>
                </a:solidFill>
              </a:rPr>
              <a:t>PHR 1</a:t>
            </a:r>
            <a:r>
              <a:rPr lang="en-US" sz="1200" dirty="0">
                <a:solidFill>
                  <a:schemeClr val="accent4">
                    <a:lumMod val="40000"/>
                    <a:lumOff val="60000"/>
                  </a:schemeClr>
                </a:solidFill>
              </a:rPr>
              <a:t>: Lubbock</a:t>
            </a:r>
          </a:p>
          <a:p>
            <a:pPr marL="230188" lvl="1" indent="-230188"/>
            <a:r>
              <a:rPr lang="en-US" sz="1200" b="1" dirty="0">
                <a:solidFill>
                  <a:schemeClr val="accent4">
                    <a:lumMod val="40000"/>
                    <a:lumOff val="60000"/>
                  </a:schemeClr>
                </a:solidFill>
              </a:rPr>
              <a:t>PHR 2/3: </a:t>
            </a:r>
            <a:r>
              <a:rPr lang="en-US" sz="1200" dirty="0">
                <a:solidFill>
                  <a:schemeClr val="accent4">
                    <a:lumMod val="40000"/>
                    <a:lumOff val="60000"/>
                  </a:schemeClr>
                </a:solidFill>
              </a:rPr>
              <a:t>Arlington</a:t>
            </a:r>
          </a:p>
          <a:p>
            <a:pPr marL="230188" lvl="1" indent="-230188"/>
            <a:r>
              <a:rPr lang="en-US" sz="1200" b="1" dirty="0">
                <a:solidFill>
                  <a:schemeClr val="accent4">
                    <a:lumMod val="40000"/>
                    <a:lumOff val="60000"/>
                  </a:schemeClr>
                </a:solidFill>
              </a:rPr>
              <a:t>PHR 4/5 North: </a:t>
            </a:r>
            <a:r>
              <a:rPr lang="en-US" sz="1200" dirty="0">
                <a:solidFill>
                  <a:schemeClr val="accent4">
                    <a:lumMod val="40000"/>
                    <a:lumOff val="60000"/>
                  </a:schemeClr>
                </a:solidFill>
              </a:rPr>
              <a:t>Tyler</a:t>
            </a:r>
          </a:p>
          <a:p>
            <a:pPr marL="230188" lvl="1" indent="-230188"/>
            <a:r>
              <a:rPr lang="en-US" sz="1200" b="1" dirty="0">
                <a:solidFill>
                  <a:schemeClr val="accent4">
                    <a:lumMod val="40000"/>
                    <a:lumOff val="60000"/>
                  </a:schemeClr>
                </a:solidFill>
              </a:rPr>
              <a:t>PHR 6/5 South: </a:t>
            </a:r>
            <a:r>
              <a:rPr lang="en-US" sz="1200" dirty="0">
                <a:solidFill>
                  <a:schemeClr val="accent4">
                    <a:lumMod val="40000"/>
                    <a:lumOff val="60000"/>
                  </a:schemeClr>
                </a:solidFill>
              </a:rPr>
              <a:t>Houston</a:t>
            </a:r>
          </a:p>
          <a:p>
            <a:pPr marL="230188" lvl="1" indent="-230188"/>
            <a:r>
              <a:rPr lang="en-US" sz="1200" b="1" dirty="0">
                <a:solidFill>
                  <a:schemeClr val="accent4">
                    <a:lumMod val="40000"/>
                    <a:lumOff val="60000"/>
                  </a:schemeClr>
                </a:solidFill>
              </a:rPr>
              <a:t>PHR 7: </a:t>
            </a:r>
            <a:r>
              <a:rPr lang="en-US" sz="1200" dirty="0">
                <a:solidFill>
                  <a:schemeClr val="accent4">
                    <a:lumMod val="40000"/>
                    <a:lumOff val="60000"/>
                  </a:schemeClr>
                </a:solidFill>
              </a:rPr>
              <a:t>Temple</a:t>
            </a:r>
          </a:p>
          <a:p>
            <a:pPr marL="230188" lvl="1" indent="-230188"/>
            <a:r>
              <a:rPr lang="en-US" sz="1200" b="1" dirty="0">
                <a:solidFill>
                  <a:schemeClr val="accent4">
                    <a:lumMod val="40000"/>
                    <a:lumOff val="60000"/>
                  </a:schemeClr>
                </a:solidFill>
              </a:rPr>
              <a:t>PHR 8: </a:t>
            </a:r>
            <a:r>
              <a:rPr lang="en-US" sz="1200" dirty="0">
                <a:solidFill>
                  <a:schemeClr val="accent4">
                    <a:lumMod val="40000"/>
                    <a:lumOff val="60000"/>
                  </a:schemeClr>
                </a:solidFill>
              </a:rPr>
              <a:t>San Antonio</a:t>
            </a:r>
          </a:p>
          <a:p>
            <a:pPr marL="230188" lvl="1" indent="-230188"/>
            <a:r>
              <a:rPr lang="en-US" sz="1200" b="1" dirty="0">
                <a:solidFill>
                  <a:schemeClr val="accent4">
                    <a:lumMod val="40000"/>
                    <a:lumOff val="60000"/>
                  </a:schemeClr>
                </a:solidFill>
              </a:rPr>
              <a:t>PHR 9/10: </a:t>
            </a:r>
            <a:r>
              <a:rPr lang="en-US" sz="1200" dirty="0">
                <a:solidFill>
                  <a:schemeClr val="accent4">
                    <a:lumMod val="40000"/>
                    <a:lumOff val="60000"/>
                  </a:schemeClr>
                </a:solidFill>
              </a:rPr>
              <a:t>El Paso</a:t>
            </a:r>
          </a:p>
          <a:p>
            <a:pPr marL="230188" lvl="1" indent="-230188"/>
            <a:r>
              <a:rPr lang="en-US" sz="1200" b="1" dirty="0">
                <a:solidFill>
                  <a:schemeClr val="accent4">
                    <a:lumMod val="40000"/>
                    <a:lumOff val="60000"/>
                  </a:schemeClr>
                </a:solidFill>
              </a:rPr>
              <a:t>PHR 11: </a:t>
            </a:r>
            <a:r>
              <a:rPr lang="en-US" sz="1200" dirty="0">
                <a:solidFill>
                  <a:schemeClr val="accent4">
                    <a:lumMod val="40000"/>
                    <a:lumOff val="60000"/>
                  </a:schemeClr>
                </a:solidFill>
              </a:rPr>
              <a:t>Harlingen</a:t>
            </a:r>
          </a:p>
        </p:txBody>
      </p:sp>
    </p:spTree>
    <p:extLst>
      <p:ext uri="{BB962C8B-B14F-4D97-AF65-F5344CB8AC3E}">
        <p14:creationId xmlns:p14="http://schemas.microsoft.com/office/powerpoint/2010/main" val="108086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21" y="136521"/>
            <a:ext cx="8609670" cy="1241347"/>
          </a:xfrm>
        </p:spPr>
        <p:txBody>
          <a:bodyPr/>
          <a:lstStyle/>
          <a:p>
            <a:r>
              <a:rPr lang="en-US" sz="4000" dirty="0"/>
              <a:t>Center for Public </a:t>
            </a:r>
            <a:br>
              <a:rPr lang="en-US" sz="4000" dirty="0"/>
            </a:br>
            <a:r>
              <a:rPr lang="en-US" sz="4000" dirty="0"/>
              <a:t>Health Policy &amp; Practice (CPHPP) </a:t>
            </a:r>
          </a:p>
        </p:txBody>
      </p:sp>
      <p:sp>
        <p:nvSpPr>
          <p:cNvPr id="3" name="Text Placeholder 2"/>
          <p:cNvSpPr>
            <a:spLocks noGrp="1"/>
          </p:cNvSpPr>
          <p:nvPr>
            <p:ph sz="half" idx="1"/>
          </p:nvPr>
        </p:nvSpPr>
        <p:spPr>
          <a:xfrm>
            <a:off x="2437021" y="1632449"/>
            <a:ext cx="8379591" cy="2526597"/>
          </a:xfrm>
        </p:spPr>
        <p:txBody>
          <a:bodyPr>
            <a:noAutofit/>
          </a:bodyPr>
          <a:lstStyle/>
          <a:p>
            <a:pPr marL="225425" lvl="0" indent="-225425">
              <a:lnSpc>
                <a:spcPct val="150000"/>
              </a:lnSpc>
              <a:spcBef>
                <a:spcPts val="0"/>
              </a:spcBef>
              <a:spcAft>
                <a:spcPts val="600"/>
              </a:spcAft>
              <a:buFont typeface="Arial" panose="020B0604020202020204" pitchFamily="34" charset="0"/>
              <a:buChar char="•"/>
            </a:pPr>
            <a:r>
              <a:rPr lang="en-US" sz="1200" b="1" dirty="0"/>
              <a:t>Preventive Medicine Residency </a:t>
            </a:r>
            <a:r>
              <a:rPr lang="en-US" sz="1200" dirty="0"/>
              <a:t>- </a:t>
            </a:r>
            <a:r>
              <a:rPr lang="en-US" sz="1200" b="0" i="0" dirty="0">
                <a:effectLst/>
              </a:rPr>
              <a:t>provides hands-on experience in public health and population medicine at the local, regional, and state levels,</a:t>
            </a:r>
            <a:endParaRPr lang="en-US" sz="1200" dirty="0"/>
          </a:p>
          <a:p>
            <a:pPr marL="225425" lvl="0" indent="-225425">
              <a:lnSpc>
                <a:spcPct val="150000"/>
              </a:lnSpc>
              <a:spcBef>
                <a:spcPts val="0"/>
              </a:spcBef>
              <a:spcAft>
                <a:spcPts val="600"/>
              </a:spcAft>
              <a:buFont typeface="Arial" panose="020B0604020202020204" pitchFamily="34" charset="0"/>
              <a:buChar char="•"/>
            </a:pPr>
            <a:r>
              <a:rPr lang="en-US" sz="1200" b="1" dirty="0"/>
              <a:t>Office of Practice &amp; Learning </a:t>
            </a:r>
            <a:r>
              <a:rPr lang="en-US" sz="1200" dirty="0"/>
              <a:t>- </a:t>
            </a:r>
            <a:r>
              <a:rPr lang="en-US" sz="1200" b="0" i="0" dirty="0">
                <a:effectLst/>
              </a:rPr>
              <a:t>primary point of coordination and collaboration with academia,</a:t>
            </a:r>
            <a:endParaRPr lang="en-US" sz="1200" dirty="0"/>
          </a:p>
          <a:p>
            <a:pPr marL="225425" lvl="0" indent="-225425">
              <a:lnSpc>
                <a:spcPct val="150000"/>
              </a:lnSpc>
              <a:spcBef>
                <a:spcPts val="0"/>
              </a:spcBef>
              <a:spcAft>
                <a:spcPts val="600"/>
              </a:spcAft>
              <a:buFont typeface="Arial" panose="020B0604020202020204" pitchFamily="34" charset="0"/>
              <a:buChar char="•"/>
            </a:pPr>
            <a:r>
              <a:rPr lang="en-US" sz="1200" b="1" dirty="0"/>
              <a:t>Library Information Science Program </a:t>
            </a:r>
            <a:r>
              <a:rPr lang="en-US" sz="1200" dirty="0"/>
              <a:t>- </a:t>
            </a:r>
            <a:r>
              <a:rPr lang="en-US" sz="1200" b="0" i="0" dirty="0">
                <a:effectLst/>
              </a:rPr>
              <a:t>provides authoritative information services and resources to stakeholders at DSHS, HHS and throughout Texas, and </a:t>
            </a:r>
            <a:endParaRPr lang="en-US" sz="1200" dirty="0"/>
          </a:p>
          <a:p>
            <a:pPr marL="225425" lvl="0" indent="-225425">
              <a:lnSpc>
                <a:spcPct val="150000"/>
              </a:lnSpc>
              <a:spcBef>
                <a:spcPts val="0"/>
              </a:spcBef>
              <a:spcAft>
                <a:spcPts val="600"/>
              </a:spcAft>
              <a:buFont typeface="Arial" panose="020B0604020202020204" pitchFamily="34" charset="0"/>
              <a:buChar char="•"/>
            </a:pPr>
            <a:r>
              <a:rPr lang="en-US" sz="1200" b="1" dirty="0"/>
              <a:t>Office of Public Health Policy </a:t>
            </a:r>
            <a:r>
              <a:rPr lang="en-US" sz="1200" dirty="0"/>
              <a:t>- </a:t>
            </a:r>
            <a:r>
              <a:rPr lang="en-US" sz="1200" b="0" i="0" dirty="0">
                <a:effectLst/>
              </a:rPr>
              <a:t>serves as the liaison on public health policy matters between DSHS and external partners. These can include state agencies, universities, and non-profits.</a:t>
            </a:r>
            <a:endParaRPr lang="en-US" sz="1200" dirty="0">
              <a:effectLst/>
            </a:endParaRPr>
          </a:p>
        </p:txBody>
      </p:sp>
      <p:sp>
        <p:nvSpPr>
          <p:cNvPr id="7" name="Slide Number Placeholder 6"/>
          <p:cNvSpPr>
            <a:spLocks noGrp="1"/>
          </p:cNvSpPr>
          <p:nvPr>
            <p:ph type="sldNum" sz="quarter" idx="12"/>
          </p:nvPr>
        </p:nvSpPr>
        <p:spPr/>
        <p:txBody>
          <a:bodyPr/>
          <a:lstStyle/>
          <a:p>
            <a:fld id="{3264D530-B60B-4A5A-91C0-C766C58A4783}" type="slidenum">
              <a:rPr lang="en-US" smtClean="0"/>
              <a:t>11</a:t>
            </a:fld>
            <a:endParaRPr lang="en-US" dirty="0"/>
          </a:p>
        </p:txBody>
      </p:sp>
    </p:spTree>
    <p:extLst>
      <p:ext uri="{BB962C8B-B14F-4D97-AF65-F5344CB8AC3E}">
        <p14:creationId xmlns:p14="http://schemas.microsoft.com/office/powerpoint/2010/main" val="151719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Chief of Staff</a:t>
            </a:r>
          </a:p>
        </p:txBody>
      </p:sp>
      <p:sp>
        <p:nvSpPr>
          <p:cNvPr id="8" name="Content Placeholder 7"/>
          <p:cNvSpPr>
            <a:spLocks noGrp="1"/>
          </p:cNvSpPr>
          <p:nvPr>
            <p:ph sz="half" idx="1"/>
          </p:nvPr>
        </p:nvSpPr>
        <p:spPr>
          <a:xfrm>
            <a:off x="7123812" y="1711238"/>
            <a:ext cx="3701666" cy="2162672"/>
          </a:xfrm>
        </p:spPr>
        <p:txBody>
          <a:bodyPr>
            <a:noAutofit/>
          </a:bodyPr>
          <a:lstStyle/>
          <a:p>
            <a:pPr marL="0" indent="0">
              <a:buNone/>
            </a:pPr>
            <a:r>
              <a:rPr lang="en-US" sz="1200" b="1" dirty="0"/>
              <a:t>Center for External Relations (CER)</a:t>
            </a:r>
            <a:br>
              <a:rPr lang="en-US" sz="1200" b="1" dirty="0"/>
            </a:br>
            <a:endParaRPr lang="en-US" sz="1200" b="1" dirty="0"/>
          </a:p>
          <a:p>
            <a:pPr marL="342900" indent="-342900">
              <a:lnSpc>
                <a:spcPct val="150000"/>
              </a:lnSpc>
              <a:buFont typeface="Arial" panose="020B0604020202020204" pitchFamily="34" charset="0"/>
              <a:buChar char="•"/>
            </a:pPr>
            <a:r>
              <a:rPr lang="en-US" sz="1200" dirty="0"/>
              <a:t>Communications</a:t>
            </a:r>
          </a:p>
          <a:p>
            <a:pPr marL="342900" indent="-342900">
              <a:lnSpc>
                <a:spcPct val="150000"/>
              </a:lnSpc>
              <a:buFont typeface="Arial" panose="020B0604020202020204" pitchFamily="34" charset="0"/>
              <a:buChar char="•"/>
            </a:pPr>
            <a:r>
              <a:rPr lang="en-US" sz="1200" dirty="0"/>
              <a:t>Government Affairs</a:t>
            </a:r>
          </a:p>
          <a:p>
            <a:pPr marL="342900" indent="-342900">
              <a:lnSpc>
                <a:spcPct val="150000"/>
              </a:lnSpc>
              <a:buFont typeface="Arial" panose="020B0604020202020204" pitchFamily="34" charset="0"/>
              <a:buChar char="•"/>
            </a:pPr>
            <a:r>
              <a:rPr lang="en-US" sz="1200" dirty="0"/>
              <a:t>Media Relations</a:t>
            </a:r>
          </a:p>
        </p:txBody>
      </p:sp>
      <p:sp>
        <p:nvSpPr>
          <p:cNvPr id="6" name="Slide Number Placeholder 5"/>
          <p:cNvSpPr>
            <a:spLocks noGrp="1"/>
          </p:cNvSpPr>
          <p:nvPr>
            <p:ph type="sldNum" sz="quarter" idx="12"/>
          </p:nvPr>
        </p:nvSpPr>
        <p:spPr/>
        <p:txBody>
          <a:bodyPr/>
          <a:lstStyle/>
          <a:p>
            <a:fld id="{3264D530-B60B-4A5A-91C0-C766C58A4783}" type="slidenum">
              <a:rPr lang="en-US" smtClean="0"/>
              <a:t>12</a:t>
            </a:fld>
            <a:endParaRPr lang="en-US" dirty="0"/>
          </a:p>
        </p:txBody>
      </p:sp>
      <p:sp>
        <p:nvSpPr>
          <p:cNvPr id="2" name="Content Placeholder 1"/>
          <p:cNvSpPr>
            <a:spLocks noGrp="1"/>
          </p:cNvSpPr>
          <p:nvPr>
            <p:ph sz="quarter" idx="4294967295"/>
          </p:nvPr>
        </p:nvSpPr>
        <p:spPr>
          <a:xfrm>
            <a:off x="2437020" y="1622418"/>
            <a:ext cx="3865457" cy="3077402"/>
          </a:xfrm>
        </p:spPr>
        <p:txBody>
          <a:bodyPr>
            <a:normAutofit/>
          </a:bodyPr>
          <a:lstStyle/>
          <a:p>
            <a:pPr marL="0" indent="0">
              <a:lnSpc>
                <a:spcPct val="120000"/>
              </a:lnSpc>
              <a:buNone/>
            </a:pPr>
            <a:r>
              <a:rPr lang="en-US" sz="1200" b="1" dirty="0"/>
              <a:t>Center for System Coordination and Innovation (CSCI)</a:t>
            </a:r>
          </a:p>
          <a:p>
            <a:pPr marL="344488" indent="-227013">
              <a:lnSpc>
                <a:spcPct val="150000"/>
              </a:lnSpc>
              <a:spcAft>
                <a:spcPts val="600"/>
              </a:spcAft>
            </a:pPr>
            <a:r>
              <a:rPr lang="en-US" sz="1200" dirty="0"/>
              <a:t>DSHS Advisory Committees</a:t>
            </a:r>
          </a:p>
          <a:p>
            <a:pPr marL="344488" indent="-227013">
              <a:lnSpc>
                <a:spcPct val="150000"/>
              </a:lnSpc>
              <a:spcAft>
                <a:spcPts val="600"/>
              </a:spcAft>
            </a:pPr>
            <a:r>
              <a:rPr lang="en-US" sz="1200" dirty="0"/>
              <a:t>DSHS Customer Service</a:t>
            </a:r>
          </a:p>
          <a:p>
            <a:pPr marL="344488" indent="-227013">
              <a:lnSpc>
                <a:spcPct val="150000"/>
              </a:lnSpc>
              <a:spcAft>
                <a:spcPts val="600"/>
              </a:spcAft>
            </a:pPr>
            <a:r>
              <a:rPr lang="en-US" sz="1200" dirty="0"/>
              <a:t>Executive Operations and Support (EOS)</a:t>
            </a:r>
          </a:p>
          <a:p>
            <a:pPr marL="344488" indent="-227013">
              <a:lnSpc>
                <a:spcPct val="150000"/>
              </a:lnSpc>
              <a:spcAft>
                <a:spcPts val="600"/>
              </a:spcAft>
            </a:pPr>
            <a:r>
              <a:rPr lang="en-US" sz="1200" dirty="0"/>
              <a:t>Process Improvement Unit (PIU)</a:t>
            </a:r>
          </a:p>
        </p:txBody>
      </p:sp>
      <p:cxnSp>
        <p:nvCxnSpPr>
          <p:cNvPr id="4" name="Straight Connector 3">
            <a:extLst>
              <a:ext uri="{FF2B5EF4-FFF2-40B4-BE49-F238E27FC236}">
                <a16:creationId xmlns:a16="http://schemas.microsoft.com/office/drawing/2014/main" id="{8EE32B64-14D4-DCC1-199A-CB89E1A52E29}"/>
              </a:ext>
            </a:extLst>
          </p:cNvPr>
          <p:cNvCxnSpPr>
            <a:cxnSpLocks/>
          </p:cNvCxnSpPr>
          <p:nvPr/>
        </p:nvCxnSpPr>
        <p:spPr>
          <a:xfrm>
            <a:off x="6437745" y="1711238"/>
            <a:ext cx="0" cy="23897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51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Finance</a:t>
            </a:r>
          </a:p>
        </p:txBody>
      </p:sp>
      <p:sp>
        <p:nvSpPr>
          <p:cNvPr id="3" name="Content Placeholder 2"/>
          <p:cNvSpPr>
            <a:spLocks noGrp="1"/>
          </p:cNvSpPr>
          <p:nvPr>
            <p:ph sz="half" idx="1"/>
          </p:nvPr>
        </p:nvSpPr>
        <p:spPr>
          <a:xfrm>
            <a:off x="2437021" y="1452903"/>
            <a:ext cx="8388457" cy="3608624"/>
          </a:xfrm>
        </p:spPr>
        <p:txBody>
          <a:bodyPr>
            <a:noAutofit/>
          </a:bodyPr>
          <a:lstStyle/>
          <a:p>
            <a:pPr marL="225425" indent="-225425">
              <a:lnSpc>
                <a:spcPct val="150000"/>
              </a:lnSpc>
              <a:spcBef>
                <a:spcPts val="600"/>
              </a:spcBef>
              <a:spcAft>
                <a:spcPts val="600"/>
              </a:spcAft>
              <a:buSzPct val="125000"/>
              <a:buFont typeface="Arial" panose="020B0604020202020204" pitchFamily="34" charset="0"/>
              <a:buChar char="•"/>
            </a:pPr>
            <a:r>
              <a:rPr lang="en-US" sz="1200" b="1" dirty="0"/>
              <a:t>Accounting</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Manage disbursements and process payments,</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manage collection and deposit of revenue, and</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conduct federal funds reporting and general accounting support</a:t>
            </a:r>
            <a:endParaRPr lang="en-US" sz="1200" dirty="0"/>
          </a:p>
          <a:p>
            <a:pPr marL="225425" indent="-225425">
              <a:lnSpc>
                <a:spcPct val="150000"/>
              </a:lnSpc>
              <a:spcBef>
                <a:spcPts val="600"/>
              </a:spcBef>
              <a:spcAft>
                <a:spcPts val="600"/>
              </a:spcAft>
              <a:buSzPct val="125000"/>
              <a:buFont typeface="Arial" panose="020B0604020202020204" pitchFamily="34" charset="0"/>
              <a:buChar char="•"/>
            </a:pPr>
            <a:r>
              <a:rPr lang="en-US" sz="1200" b="1" dirty="0"/>
              <a:t>Budget</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Develop legislative appropriations requests and operating budget,</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perform fiscal analysis for rules and bills, and</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coordinate performance measure reports.</a:t>
            </a:r>
          </a:p>
          <a:p>
            <a:pPr marL="225425" indent="-225425">
              <a:lnSpc>
                <a:spcPct val="150000"/>
              </a:lnSpc>
              <a:spcBef>
                <a:spcPts val="600"/>
              </a:spcBef>
              <a:spcAft>
                <a:spcPts val="600"/>
              </a:spcAft>
              <a:buSzPct val="125000"/>
              <a:buFont typeface="Arial" panose="020B0604020202020204" pitchFamily="34" charset="0"/>
              <a:buChar char="•"/>
            </a:pPr>
            <a:r>
              <a:rPr lang="en-US" sz="1200" b="1" dirty="0"/>
              <a:t>Funds Coordination</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Support federal funds activities and internal grant review, and</a:t>
            </a:r>
          </a:p>
          <a:p>
            <a:pPr marL="461963" lvl="1" indent="-230188">
              <a:lnSpc>
                <a:spcPct val="100000"/>
              </a:lnSpc>
              <a:spcBef>
                <a:spcPts val="0"/>
              </a:spcBef>
              <a:spcAft>
                <a:spcPts val="600"/>
              </a:spcAft>
              <a:buFont typeface="Courier New" panose="02070309020205020404" pitchFamily="49" charset="0"/>
              <a:buChar char="o"/>
            </a:pPr>
            <a:r>
              <a:rPr lang="en-US" sz="1200" dirty="0">
                <a:solidFill>
                  <a:schemeClr val="accent4">
                    <a:lumMod val="40000"/>
                    <a:lumOff val="60000"/>
                  </a:schemeClr>
                </a:solidFill>
              </a:rPr>
              <a:t>provide grant management and technical expertise.</a:t>
            </a:r>
          </a:p>
        </p:txBody>
      </p:sp>
      <p:sp>
        <p:nvSpPr>
          <p:cNvPr id="6" name="Slide Number Placeholder 5"/>
          <p:cNvSpPr>
            <a:spLocks noGrp="1"/>
          </p:cNvSpPr>
          <p:nvPr>
            <p:ph type="sldNum" sz="quarter" idx="12"/>
          </p:nvPr>
        </p:nvSpPr>
        <p:spPr/>
        <p:txBody>
          <a:bodyPr/>
          <a:lstStyle/>
          <a:p>
            <a:fld id="{3264D530-B60B-4A5A-91C0-C766C58A4783}" type="slidenum">
              <a:rPr lang="en-US" smtClean="0"/>
              <a:t>13</a:t>
            </a:fld>
            <a:endParaRPr lang="en-US" dirty="0"/>
          </a:p>
        </p:txBody>
      </p:sp>
    </p:spTree>
    <p:extLst>
      <p:ext uri="{BB962C8B-B14F-4D97-AF65-F5344CB8AC3E}">
        <p14:creationId xmlns:p14="http://schemas.microsoft.com/office/powerpoint/2010/main" val="12521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Program Operations</a:t>
            </a:r>
          </a:p>
        </p:txBody>
      </p:sp>
      <p:sp>
        <p:nvSpPr>
          <p:cNvPr id="3" name="Content Placeholder 2"/>
          <p:cNvSpPr>
            <a:spLocks noGrp="1"/>
          </p:cNvSpPr>
          <p:nvPr>
            <p:ph sz="half" idx="1"/>
          </p:nvPr>
        </p:nvSpPr>
        <p:spPr>
          <a:xfrm>
            <a:off x="2437022" y="1613047"/>
            <a:ext cx="7556724" cy="3204760"/>
          </a:xfrm>
        </p:spPr>
        <p:txBody>
          <a:bodyPr>
            <a:noAutofit/>
          </a:bodyPr>
          <a:lstStyle/>
          <a:p>
            <a:pPr marL="225425" indent="-225425">
              <a:lnSpc>
                <a:spcPct val="100000"/>
              </a:lnSpc>
              <a:spcAft>
                <a:spcPts val="600"/>
              </a:spcAft>
              <a:buSzPct val="125000"/>
              <a:buFont typeface="Arial" panose="020B0604020202020204" pitchFamily="34" charset="0"/>
              <a:buChar char="•"/>
            </a:pPr>
            <a:r>
              <a:rPr lang="en-US" sz="1200" b="1" dirty="0"/>
              <a:t>Business Support and Planning </a:t>
            </a:r>
          </a:p>
          <a:p>
            <a:pPr lvl="1">
              <a:lnSpc>
                <a:spcPct val="100000"/>
              </a:lnSpc>
              <a:spcBef>
                <a:spcPts val="0"/>
              </a:spcBef>
              <a:spcAft>
                <a:spcPts val="600"/>
              </a:spcAft>
              <a:buSzPct val="100000"/>
              <a:buFont typeface="Courier New" panose="02070309020205020404" pitchFamily="49" charset="0"/>
              <a:buChar char="o"/>
            </a:pPr>
            <a:r>
              <a:rPr lang="en-US" sz="1200" dirty="0"/>
              <a:t>Policy and workforce planning,</a:t>
            </a:r>
          </a:p>
          <a:p>
            <a:pPr lvl="1">
              <a:lnSpc>
                <a:spcPct val="100000"/>
              </a:lnSpc>
              <a:spcBef>
                <a:spcPts val="0"/>
              </a:spcBef>
              <a:spcAft>
                <a:spcPts val="600"/>
              </a:spcAft>
              <a:buSzPct val="100000"/>
              <a:buFont typeface="Courier New" panose="02070309020205020404" pitchFamily="49" charset="0"/>
              <a:buChar char="o"/>
            </a:pPr>
            <a:r>
              <a:rPr lang="en-US" sz="1200" dirty="0"/>
              <a:t>operations support, and</a:t>
            </a:r>
          </a:p>
          <a:p>
            <a:pPr lvl="1">
              <a:lnSpc>
                <a:spcPct val="100000"/>
              </a:lnSpc>
              <a:spcBef>
                <a:spcPts val="0"/>
              </a:spcBef>
              <a:spcAft>
                <a:spcPts val="600"/>
              </a:spcAft>
              <a:buSzPct val="100000"/>
              <a:buFont typeface="Courier New" panose="02070309020205020404" pitchFamily="49" charset="0"/>
              <a:buChar char="o"/>
            </a:pPr>
            <a:r>
              <a:rPr lang="en-US" sz="1200" dirty="0"/>
              <a:t>liaison to HHSC HR - payroll, time and leave, and training.</a:t>
            </a:r>
          </a:p>
          <a:p>
            <a:pPr marL="225425" indent="-225425">
              <a:lnSpc>
                <a:spcPct val="100000"/>
              </a:lnSpc>
              <a:spcBef>
                <a:spcPts val="0"/>
              </a:spcBef>
              <a:spcAft>
                <a:spcPts val="600"/>
              </a:spcAft>
              <a:buSzPct val="125000"/>
              <a:buFont typeface="Arial" panose="020B0604020202020204" pitchFamily="34" charset="0"/>
              <a:buChar char="•"/>
            </a:pPr>
            <a:r>
              <a:rPr lang="en-US" sz="1200" b="1" dirty="0"/>
              <a:t>Contract Management </a:t>
            </a:r>
            <a:r>
              <a:rPr lang="en-US" sz="1200" dirty="0"/>
              <a:t>- management and oversight of contracts,</a:t>
            </a:r>
          </a:p>
          <a:p>
            <a:pPr marL="225425" indent="-225425">
              <a:lnSpc>
                <a:spcPct val="100000"/>
              </a:lnSpc>
              <a:spcBef>
                <a:spcPts val="0"/>
              </a:spcBef>
              <a:spcAft>
                <a:spcPts val="600"/>
              </a:spcAft>
              <a:buSzPct val="125000"/>
              <a:buFont typeface="Arial" panose="020B0604020202020204" pitchFamily="34" charset="0"/>
              <a:buChar char="•"/>
            </a:pPr>
            <a:r>
              <a:rPr lang="en-US" sz="1200" b="1" dirty="0"/>
              <a:t>Fiscal Monitoring </a:t>
            </a:r>
            <a:r>
              <a:rPr lang="en-US" sz="1200" dirty="0"/>
              <a:t>- monitoring DSHS grant recipients and sub-recipients,</a:t>
            </a:r>
          </a:p>
          <a:p>
            <a:pPr marL="225425" indent="-225425">
              <a:lnSpc>
                <a:spcPct val="100000"/>
              </a:lnSpc>
              <a:spcBef>
                <a:spcPts val="0"/>
              </a:spcBef>
              <a:spcAft>
                <a:spcPts val="600"/>
              </a:spcAft>
              <a:buSzPct val="125000"/>
              <a:buFont typeface="Arial" panose="020B0604020202020204" pitchFamily="34" charset="0"/>
              <a:buChar char="•"/>
            </a:pPr>
            <a:r>
              <a:rPr lang="en-US" sz="1200" b="1" dirty="0"/>
              <a:t>Liaison to HHSC </a:t>
            </a:r>
            <a:r>
              <a:rPr lang="en-US" sz="1200" dirty="0"/>
              <a:t>for Information Technology (IT), and</a:t>
            </a:r>
          </a:p>
          <a:p>
            <a:pPr marL="225425" indent="-225425">
              <a:lnSpc>
                <a:spcPct val="100000"/>
              </a:lnSpc>
              <a:spcBef>
                <a:spcPts val="0"/>
              </a:spcBef>
              <a:spcAft>
                <a:spcPts val="600"/>
              </a:spcAft>
              <a:buSzPct val="125000"/>
              <a:buFont typeface="Arial" panose="020B0604020202020204" pitchFamily="34" charset="0"/>
              <a:buChar char="•"/>
            </a:pPr>
            <a:r>
              <a:rPr lang="en-US" sz="1200" b="1" dirty="0"/>
              <a:t>Program Support Operations </a:t>
            </a:r>
            <a:r>
              <a:rPr lang="en-US" sz="1200" dirty="0"/>
              <a:t>- liaison to HHSC for print and mail services, warehousing, space planning, and asset, fleet, and facility management.</a:t>
            </a:r>
          </a:p>
        </p:txBody>
      </p:sp>
      <p:sp>
        <p:nvSpPr>
          <p:cNvPr id="6" name="Slide Number Placeholder 5"/>
          <p:cNvSpPr>
            <a:spLocks noGrp="1"/>
          </p:cNvSpPr>
          <p:nvPr>
            <p:ph type="sldNum" sz="quarter" idx="12"/>
          </p:nvPr>
        </p:nvSpPr>
        <p:spPr/>
        <p:txBody>
          <a:bodyPr/>
          <a:lstStyle/>
          <a:p>
            <a:fld id="{3264D530-B60B-4A5A-91C0-C766C58A4783}" type="slidenum">
              <a:rPr lang="en-US" smtClean="0"/>
              <a:t>14</a:t>
            </a:fld>
            <a:endParaRPr lang="en-US" dirty="0"/>
          </a:p>
        </p:txBody>
      </p:sp>
    </p:spTree>
    <p:extLst>
      <p:ext uri="{BB962C8B-B14F-4D97-AF65-F5344CB8AC3E}">
        <p14:creationId xmlns:p14="http://schemas.microsoft.com/office/powerpoint/2010/main" val="260606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564" y="634868"/>
            <a:ext cx="10372436" cy="706915"/>
          </a:xfrm>
        </p:spPr>
        <p:txBody>
          <a:bodyPr/>
          <a:lstStyle/>
          <a:p>
            <a:pPr algn="ctr"/>
            <a:r>
              <a:rPr lang="en-US" altLang="en-US" sz="4400" dirty="0"/>
              <a:t>DSHS Web Resources</a:t>
            </a:r>
            <a:endParaRPr lang="en-US" sz="4400" dirty="0"/>
          </a:p>
        </p:txBody>
      </p:sp>
      <p:sp>
        <p:nvSpPr>
          <p:cNvPr id="3" name="Text Placeholder 2"/>
          <p:cNvSpPr>
            <a:spLocks noGrp="1"/>
          </p:cNvSpPr>
          <p:nvPr>
            <p:ph sz="half" idx="1"/>
          </p:nvPr>
        </p:nvSpPr>
        <p:spPr>
          <a:xfrm>
            <a:off x="2447636" y="1700756"/>
            <a:ext cx="8395624" cy="570335"/>
          </a:xfrm>
        </p:spPr>
        <p:txBody>
          <a:bodyPr>
            <a:noAutofit/>
          </a:bodyPr>
          <a:lstStyle/>
          <a:p>
            <a:pPr marL="0" indent="0" algn="ctr">
              <a:buNone/>
            </a:pPr>
            <a:r>
              <a:rPr lang="en-US" sz="1400" b="1" dirty="0"/>
              <a:t>Internet (external website): </a:t>
            </a:r>
            <a:r>
              <a:rPr lang="en-US" sz="1400" dirty="0">
                <a:solidFill>
                  <a:srgbClr val="00B3E3"/>
                </a:solidFill>
                <a:hlinkClick r:id="rId3">
                  <a:extLst>
                    <a:ext uri="{A12FA001-AC4F-418D-AE19-62706E023703}">
                      <ahyp:hlinkClr xmlns:ahyp="http://schemas.microsoft.com/office/drawing/2018/hyperlinkcolor" val="tx"/>
                    </a:ext>
                  </a:extLst>
                </a:hlinkClick>
              </a:rPr>
              <a:t>http://www.dshs.texas.gov</a:t>
            </a:r>
            <a:endParaRPr lang="en-US" sz="1400" dirty="0"/>
          </a:p>
          <a:p>
            <a:pPr marL="0" indent="0" algn="ctr">
              <a:buNone/>
            </a:pPr>
            <a:r>
              <a:rPr lang="en-US" sz="1400" b="1" dirty="0"/>
              <a:t>Intranet (internal website): </a:t>
            </a:r>
            <a:r>
              <a:rPr lang="en-US" sz="1400" dirty="0">
                <a:hlinkClick r:id="rId4"/>
              </a:rPr>
              <a:t>Home Page | DSHS Intranet (texas.gov)</a:t>
            </a:r>
            <a:endParaRPr lang="en-US" sz="1400" dirty="0"/>
          </a:p>
          <a:p>
            <a:pPr algn="ctr"/>
            <a:endParaRPr lang="en-US" altLang="en-US" sz="1400" dirty="0"/>
          </a:p>
        </p:txBody>
      </p:sp>
      <p:sp>
        <p:nvSpPr>
          <p:cNvPr id="6" name="Slide Number Placeholder 5"/>
          <p:cNvSpPr>
            <a:spLocks noGrp="1"/>
          </p:cNvSpPr>
          <p:nvPr>
            <p:ph type="sldNum" sz="quarter" idx="12"/>
          </p:nvPr>
        </p:nvSpPr>
        <p:spPr/>
        <p:txBody>
          <a:bodyPr/>
          <a:lstStyle/>
          <a:p>
            <a:fld id="{3264D530-B60B-4A5A-91C0-C766C58A4783}" type="slidenum">
              <a:rPr lang="en-US" smtClean="0"/>
              <a:t>15</a:t>
            </a:fld>
            <a:endParaRPr lang="en-US" dirty="0"/>
          </a:p>
        </p:txBody>
      </p:sp>
      <p:sp>
        <p:nvSpPr>
          <p:cNvPr id="4" name="Text Placeholder 3"/>
          <p:cNvSpPr>
            <a:spLocks noGrp="1"/>
          </p:cNvSpPr>
          <p:nvPr>
            <p:ph type="body" idx="4294967295"/>
          </p:nvPr>
        </p:nvSpPr>
        <p:spPr>
          <a:xfrm>
            <a:off x="2018721" y="2757131"/>
            <a:ext cx="2743200" cy="3458941"/>
          </a:xfrm>
          <a:ln w="19050">
            <a:solidFill>
              <a:schemeClr val="tx1"/>
            </a:solidFill>
          </a:ln>
        </p:spPr>
        <p:txBody>
          <a:bodyPr>
            <a:noAutofit/>
          </a:bodyPr>
          <a:lstStyle/>
          <a:p>
            <a:pPr marL="230188" indent="-230188">
              <a:lnSpc>
                <a:spcPct val="100000"/>
              </a:lnSpc>
              <a:spcBef>
                <a:spcPts val="1200"/>
              </a:spcBef>
              <a:buSzPct val="125000"/>
              <a:buFont typeface="Arial" panose="020B0604020202020204" pitchFamily="34" charset="0"/>
              <a:buChar char="•"/>
            </a:pPr>
            <a:r>
              <a:rPr lang="en-US" sz="1200" dirty="0">
                <a:ea typeface="Verdana" panose="020B0604030504040204" pitchFamily="34" charset="0"/>
                <a:hlinkClick r:id="rId5">
                  <a:extLst>
                    <a:ext uri="{A12FA001-AC4F-418D-AE19-62706E023703}">
                      <ahyp:hlinkClr xmlns:ahyp="http://schemas.microsoft.com/office/drawing/2018/hyperlinkcolor" val="tx"/>
                    </a:ext>
                  </a:extLst>
                </a:hlinkClick>
              </a:rPr>
              <a:t>HHS Org Chart</a:t>
            </a:r>
            <a:endParaRPr lang="en-US" sz="1200" dirty="0">
              <a:solidFill>
                <a:srgbClr val="00B3E3"/>
              </a:solidFill>
              <a:ea typeface="Verdana" panose="020B060403050404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230188" indent="-230188">
              <a:lnSpc>
                <a:spcPct val="100000"/>
              </a:lnSpc>
              <a:spcBef>
                <a:spcPts val="1200"/>
              </a:spcBef>
              <a:buSzPct val="125000"/>
              <a:buFont typeface="Arial" panose="020B0604020202020204" pitchFamily="34" charset="0"/>
              <a:buChar char="•"/>
            </a:pPr>
            <a:r>
              <a:rPr lang="en-US" sz="1200" dirty="0">
                <a:ea typeface="Verdana" panose="020B060403050404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DSHS Org Chart</a:t>
            </a:r>
            <a:r>
              <a:rPr lang="en-US" sz="1200" dirty="0">
                <a:ea typeface="Verdana" panose="020B0604030504040204" pitchFamily="34" charset="0"/>
                <a:cs typeface="Times New Roman" panose="02020603050405020304" pitchFamily="18" charset="0"/>
              </a:rPr>
              <a:t> </a:t>
            </a:r>
          </a:p>
          <a:p>
            <a:pPr marL="230188" indent="-230188">
              <a:lnSpc>
                <a:spcPct val="100000"/>
              </a:lnSpc>
              <a:spcBef>
                <a:spcPts val="1200"/>
              </a:spcBef>
              <a:buSzPct val="125000"/>
              <a:buFont typeface="Arial" panose="020B0604020202020204" pitchFamily="34" charset="0"/>
              <a:buChar char="•"/>
              <a:defRPr/>
            </a:pPr>
            <a:r>
              <a:rPr lang="en-US" sz="1200" dirty="0">
                <a:hlinkClick r:id="rId6">
                  <a:extLst>
                    <a:ext uri="{A12FA001-AC4F-418D-AE19-62706E023703}">
                      <ahyp:hlinkClr xmlns:ahyp="http://schemas.microsoft.com/office/drawing/2018/hyperlinkcolor" val="tx"/>
                    </a:ext>
                  </a:extLst>
                </a:hlinkClick>
              </a:rPr>
              <a:t>Contact Information</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7">
                  <a:extLst>
                    <a:ext uri="{A12FA001-AC4F-418D-AE19-62706E023703}">
                      <ahyp:hlinkClr xmlns:ahyp="http://schemas.microsoft.com/office/drawing/2018/hyperlinkcolor" val="tx"/>
                    </a:ext>
                  </a:extLst>
                </a:hlinkClick>
              </a:rPr>
              <a:t>Central Campus Map</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8">
                  <a:extLst>
                    <a:ext uri="{A12FA001-AC4F-418D-AE19-62706E023703}">
                      <ahyp:hlinkClr xmlns:ahyp="http://schemas.microsoft.com/office/drawing/2018/hyperlinkcolor" val="tx"/>
                    </a:ext>
                  </a:extLst>
                </a:hlinkClick>
              </a:rPr>
              <a:t>Program Information</a:t>
            </a:r>
            <a:endParaRPr lang="en-US" sz="1200" dirty="0"/>
          </a:p>
          <a:p>
            <a:pPr marL="230188" indent="-230188">
              <a:lnSpc>
                <a:spcPct val="100000"/>
              </a:lnSpc>
              <a:spcBef>
                <a:spcPts val="1200"/>
              </a:spcBef>
              <a:spcAft>
                <a:spcPts val="600"/>
              </a:spcAft>
              <a:buSzPct val="125000"/>
              <a:buFont typeface="Arial" panose="020B0604020202020204" pitchFamily="34" charset="0"/>
              <a:buChar char="•"/>
              <a:defRPr/>
            </a:pPr>
            <a:r>
              <a:rPr lang="en-US" sz="1200" dirty="0">
                <a:hlinkClick r:id="rId9">
                  <a:extLst>
                    <a:ext uri="{A12FA001-AC4F-418D-AE19-62706E023703}">
                      <ahyp:hlinkClr xmlns:ahyp="http://schemas.microsoft.com/office/drawing/2018/hyperlinkcolor" val="tx"/>
                    </a:ext>
                  </a:extLst>
                </a:hlinkClick>
              </a:rPr>
              <a:t>Agency Report Templates</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0">
                  <a:extLst>
                    <a:ext uri="{A12FA001-AC4F-418D-AE19-62706E023703}">
                      <ahyp:hlinkClr xmlns:ahyp="http://schemas.microsoft.com/office/drawing/2018/hyperlinkcolor" val="tx"/>
                    </a:ext>
                  </a:extLst>
                </a:hlinkClick>
              </a:rPr>
              <a:t>DIY Publication Templates</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1">
                  <a:extLst>
                    <a:ext uri="{A12FA001-AC4F-418D-AE19-62706E023703}">
                      <ahyp:hlinkClr xmlns:ahyp="http://schemas.microsoft.com/office/drawing/2018/hyperlinkcolor" val="tx"/>
                    </a:ext>
                  </a:extLst>
                </a:hlinkClick>
              </a:rPr>
              <a:t>Legislative Information</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2">
                  <a:extLst>
                    <a:ext uri="{A12FA001-AC4F-418D-AE19-62706E023703}">
                      <ahyp:hlinkClr xmlns:ahyp="http://schemas.microsoft.com/office/drawing/2018/hyperlinkcolor" val="tx"/>
                    </a:ext>
                  </a:extLst>
                </a:hlinkClick>
              </a:rPr>
              <a:t>News Releases</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3">
                  <a:extLst>
                    <a:ext uri="{A12FA001-AC4F-418D-AE19-62706E023703}">
                      <ahyp:hlinkClr xmlns:ahyp="http://schemas.microsoft.com/office/drawing/2018/hyperlinkcolor" val="tx"/>
                    </a:ext>
                  </a:extLst>
                </a:hlinkClick>
              </a:rPr>
              <a:t>Sign up for Email Updates</a:t>
            </a:r>
            <a:endParaRPr lang="en-US" sz="1200" dirty="0"/>
          </a:p>
        </p:txBody>
      </p:sp>
      <p:sp>
        <p:nvSpPr>
          <p:cNvPr id="5" name="TextBox 4">
            <a:extLst>
              <a:ext uri="{FF2B5EF4-FFF2-40B4-BE49-F238E27FC236}">
                <a16:creationId xmlns:a16="http://schemas.microsoft.com/office/drawing/2014/main" id="{1B2252C2-BABC-4EA7-8E72-1B7C5AE0DC5B}"/>
              </a:ext>
            </a:extLst>
          </p:cNvPr>
          <p:cNvSpPr txBox="1"/>
          <p:nvPr/>
        </p:nvSpPr>
        <p:spPr>
          <a:xfrm>
            <a:off x="4839855" y="278945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0" name="Content Placeholder 1" descr="Left side list of hyperlinks">
            <a:extLst>
              <a:ext uri="{FF2B5EF4-FFF2-40B4-BE49-F238E27FC236}">
                <a16:creationId xmlns:a16="http://schemas.microsoft.com/office/drawing/2014/main" id="{9DD5828C-952F-7665-CB47-465523AF75E1}"/>
              </a:ext>
            </a:extLst>
          </p:cNvPr>
          <p:cNvSpPr txBox="1">
            <a:spLocks/>
          </p:cNvSpPr>
          <p:nvPr/>
        </p:nvSpPr>
        <p:spPr>
          <a:xfrm>
            <a:off x="4498110" y="2757131"/>
            <a:ext cx="3454400" cy="3172614"/>
          </a:xfrm>
          <a:prstGeom prst="rect">
            <a:avLst/>
          </a:prstGeom>
        </p:spPr>
        <p:txBody>
          <a:bodyPr vert="horz" lIns="91440" tIns="45720" rIns="91440" bIns="45720" rtlCol="0">
            <a:noAutofit/>
          </a:bodyPr>
          <a:lstStyle>
            <a:lvl1pPr marL="457200" indent="-457200" algn="l" defTabSz="914377" rtl="0" eaLnBrk="1" latinLnBrk="0" hangingPunct="1">
              <a:lnSpc>
                <a:spcPct val="90000"/>
              </a:lnSpc>
              <a:spcBef>
                <a:spcPts val="1000"/>
              </a:spcBef>
              <a:buFont typeface="+mj-lt"/>
              <a:buAutoNum type="arabicPeriod"/>
              <a:defRPr sz="2400" kern="1200">
                <a:solidFill>
                  <a:schemeClr val="bg1"/>
                </a:solidFill>
                <a:latin typeface="+mn-lt"/>
                <a:ea typeface="+mn-ea"/>
                <a:cs typeface="+mn-cs"/>
              </a:defRPr>
            </a:lvl1pPr>
            <a:lvl2pPr marL="914389" indent="-457200" algn="l" defTabSz="914377" rtl="0" eaLnBrk="1" latinLnBrk="0" hangingPunct="1">
              <a:lnSpc>
                <a:spcPct val="90000"/>
              </a:lnSpc>
              <a:spcBef>
                <a:spcPts val="500"/>
              </a:spcBef>
              <a:buFont typeface="+mj-lt"/>
              <a:buAutoNum type="alphaLcPeriod"/>
              <a:defRPr sz="2400" kern="1200">
                <a:solidFill>
                  <a:schemeClr val="bg1"/>
                </a:solidFill>
                <a:latin typeface="+mn-lt"/>
                <a:ea typeface="+mn-ea"/>
                <a:cs typeface="+mn-cs"/>
              </a:defRPr>
            </a:lvl2pPr>
            <a:lvl3pPr marL="1371577" indent="-457200" algn="l" defTabSz="914377" rtl="0" eaLnBrk="1" latinLnBrk="0" hangingPunct="1">
              <a:lnSpc>
                <a:spcPct val="90000"/>
              </a:lnSpc>
              <a:spcBef>
                <a:spcPts val="500"/>
              </a:spcBef>
              <a:buFont typeface="+mj-lt"/>
              <a:buAutoNum type="romanLcPeriod"/>
              <a:defRPr sz="2400" kern="1200">
                <a:solidFill>
                  <a:schemeClr val="bg1"/>
                </a:solidFill>
                <a:latin typeface="+mn-lt"/>
                <a:ea typeface="+mn-ea"/>
                <a:cs typeface="+mn-cs"/>
              </a:defRPr>
            </a:lvl3pPr>
            <a:lvl4pPr marL="1828766"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4pPr>
            <a:lvl5pPr marL="2285955"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a:lnSpc>
                <a:spcPct val="100000"/>
              </a:lnSpc>
              <a:spcBef>
                <a:spcPts val="1200"/>
              </a:spcBef>
              <a:buSzPct val="125000"/>
              <a:buFont typeface="Arial" panose="020B0604020202020204" pitchFamily="34" charset="0"/>
              <a:buChar char="•"/>
            </a:pPr>
            <a:r>
              <a:rPr lang="en-US" sz="1200" b="1" dirty="0">
                <a:ea typeface="Verdana" panose="020B060403050404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Center for External Relations (CER)</a:t>
            </a:r>
            <a:endParaRPr lang="en-US" sz="1200" b="1" dirty="0">
              <a:ea typeface="Verdana" panose="020B0604030504040204" pitchFamily="34" charset="0"/>
              <a:cs typeface="Times New Roman" panose="02020603050405020304" pitchFamily="18"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Media Relations and Press Office</a:t>
            </a:r>
            <a:r>
              <a:rPr lang="en-US" sz="1200" dirty="0">
                <a:ea typeface="Verdana" panose="020B0604030504040204" pitchFamily="34" charset="0"/>
                <a:cs typeface="Times New Roman" panose="02020603050405020304" pitchFamily="18" charset="0"/>
              </a:rPr>
              <a:t> </a:t>
            </a: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Government Affairs (GA)</a:t>
            </a:r>
            <a:r>
              <a:rPr lang="en-US" sz="1200" dirty="0">
                <a:ea typeface="Verdana" panose="020B0604030504040204" pitchFamily="34" charset="0"/>
                <a:cs typeface="Times New Roman" panose="02020603050405020304" pitchFamily="18" charset="0"/>
              </a:rPr>
              <a:t> </a:t>
            </a:r>
            <a:endParaRPr lang="en-US" sz="1200" dirty="0">
              <a:ea typeface="Verdana" panose="020B0604030504040204" pitchFamily="34"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Communications Unit</a:t>
            </a:r>
            <a:r>
              <a:rPr lang="en-US" sz="1200" dirty="0">
                <a:ea typeface="Verdana" panose="020B0604030504040204" pitchFamily="34" charset="0"/>
                <a:cs typeface="Times New Roman" panose="02020603050405020304" pitchFamily="18" charset="0"/>
              </a:rPr>
              <a:t> </a:t>
            </a: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Agency Style Guides</a:t>
            </a:r>
            <a:endParaRPr lang="en-US" sz="1200" dirty="0">
              <a:ea typeface="Verdana" panose="020B0604030504040204" pitchFamily="34" charset="0"/>
              <a:cs typeface="Times New Roman" panose="02020603050405020304" pitchFamily="18"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rPr>
              <a:t> </a:t>
            </a:r>
            <a:r>
              <a:rPr lang="en-US" sz="1200" dirty="0">
                <a:ea typeface="Verdana" panose="020B060403050404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HHS Brand Guide</a:t>
            </a:r>
            <a:endParaRPr lang="en-US" sz="1200" dirty="0">
              <a:ea typeface="Verdana" panose="020B0604030504040204" pitchFamily="34" charset="0"/>
              <a:cs typeface="Times New Roman" panose="02020603050405020304" pitchFamily="18"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Brand Training</a:t>
            </a:r>
            <a:endParaRPr lang="en-US" sz="1200" dirty="0">
              <a:ea typeface="Verdana" panose="020B0604030504040204" pitchFamily="34" charset="0"/>
            </a:endParaRPr>
          </a:p>
        </p:txBody>
      </p:sp>
      <p:sp>
        <p:nvSpPr>
          <p:cNvPr id="11" name="Content Placeholder 1" descr="Right side list of hyperlinks">
            <a:extLst>
              <a:ext uri="{FF2B5EF4-FFF2-40B4-BE49-F238E27FC236}">
                <a16:creationId xmlns:a16="http://schemas.microsoft.com/office/drawing/2014/main" id="{D2394EB2-E5C5-DFBE-B86F-E83C88A490C2}"/>
              </a:ext>
            </a:extLst>
          </p:cNvPr>
          <p:cNvSpPr txBox="1">
            <a:spLocks/>
          </p:cNvSpPr>
          <p:nvPr/>
        </p:nvSpPr>
        <p:spPr>
          <a:xfrm>
            <a:off x="8333534" y="2757131"/>
            <a:ext cx="3233626" cy="2932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SzPct val="125000"/>
            </a:pPr>
            <a:r>
              <a:rPr lang="en-US" sz="1200" b="1" dirty="0">
                <a:solidFill>
                  <a:schemeClr val="bg1"/>
                </a:solidFill>
                <a:effectLst/>
                <a:ea typeface="Verdana" panose="020B060403050404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Center for System Coordination and Innovation (CSCI)</a:t>
            </a:r>
            <a:r>
              <a:rPr lang="en-US" sz="1200" b="1" dirty="0">
                <a:solidFill>
                  <a:schemeClr val="bg1"/>
                </a:solidFill>
                <a:effectLst/>
                <a:ea typeface="Verdana" panose="020B0604030504040204" pitchFamily="34" charset="0"/>
                <a:cs typeface="Times New Roman" panose="02020603050405020304" pitchFamily="18" charset="0"/>
              </a:rPr>
              <a:t> </a:t>
            </a:r>
            <a:endParaRPr lang="en-US" sz="1200" b="1" u="sng" dirty="0">
              <a:solidFill>
                <a:schemeClr val="bg1"/>
              </a:solidFill>
              <a:effectLst/>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ffectLst/>
                <a:ea typeface="Verdana" panose="020B0604030504040204" pitchFamily="34" charset="0"/>
                <a:cs typeface="Times New Roman" panose="02020603050405020304" pitchFamily="18" charset="0"/>
                <a:hlinkClick r:id="rId22">
                  <a:extLst>
                    <a:ext uri="{A12FA001-AC4F-418D-AE19-62706E023703}">
                      <ahyp:hlinkClr xmlns:ahyp="http://schemas.microsoft.com/office/drawing/2018/hyperlinkcolor" val="tx"/>
                    </a:ext>
                  </a:extLst>
                </a:hlinkClick>
              </a:rPr>
              <a:t>Executive Memo and Report Templates</a:t>
            </a:r>
            <a:endParaRPr lang="en-US" sz="1200" dirty="0">
              <a:solidFill>
                <a:schemeClr val="bg1"/>
              </a:solidFill>
              <a:effectLst/>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a typeface="Verdana" panose="020B060403050404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Customer Service</a:t>
            </a:r>
            <a:endParaRPr lang="en-US" sz="1200" dirty="0">
              <a:solidFill>
                <a:schemeClr val="bg1"/>
              </a:solidFill>
              <a:effectLst/>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ffectLst/>
                <a:ea typeface="Verdana" panose="020B060403050404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Advisory Committees (</a:t>
            </a:r>
            <a:r>
              <a:rPr lang="en-US" sz="1200" dirty="0">
                <a:solidFill>
                  <a:schemeClr val="bg1"/>
                </a:solidFill>
                <a:ea typeface="Verdana" panose="020B060403050404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Internet</a:t>
            </a:r>
            <a:r>
              <a:rPr lang="en-US" sz="1200" dirty="0">
                <a:solidFill>
                  <a:schemeClr val="bg1"/>
                </a:solidFill>
                <a:effectLst/>
                <a:ea typeface="Verdana" panose="020B060403050404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a:t>
            </a:r>
            <a:r>
              <a:rPr lang="en-US" sz="1200" dirty="0">
                <a:solidFill>
                  <a:schemeClr val="bg1"/>
                </a:solidFill>
                <a:effectLst/>
                <a:ea typeface="Verdana" panose="020B0604030504040204" pitchFamily="34" charset="0"/>
                <a:cs typeface="Times New Roman" panose="02020603050405020304" pitchFamily="18" charset="0"/>
              </a:rPr>
              <a:t> </a:t>
            </a:r>
            <a:endParaRPr lang="en-US" sz="1200" dirty="0">
              <a:solidFill>
                <a:schemeClr val="bg1"/>
              </a:solidFill>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a typeface="Verdana" panose="020B060403050404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Advisory Committees (Intranet) </a:t>
            </a:r>
            <a:endParaRPr lang="en-US" sz="1200" dirty="0">
              <a:solidFill>
                <a:schemeClr val="bg1"/>
              </a:solidFill>
              <a:effectLst/>
              <a:ea typeface="Verdana" panose="020B0604030504040204" pitchFamily="34" charset="0"/>
              <a:cs typeface="Times New Roman" panose="02020603050405020304" pitchFamily="18" charset="0"/>
            </a:endParaRPr>
          </a:p>
          <a:p>
            <a:pPr>
              <a:lnSpc>
                <a:spcPct val="100000"/>
              </a:lnSpc>
              <a:spcBef>
                <a:spcPts val="600"/>
              </a:spcBef>
              <a:spcAft>
                <a:spcPts val="600"/>
              </a:spcAft>
              <a:buSzPct val="125000"/>
              <a:tabLst>
                <a:tab pos="228600" algn="l"/>
              </a:tabLst>
            </a:pPr>
            <a:r>
              <a:rPr lang="en-US" sz="1200" dirty="0">
                <a:solidFill>
                  <a:schemeClr val="bg1"/>
                </a:solidFill>
                <a:ea typeface="Verdana" panose="020B060403050404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HHS HR Policy Manual and Guidance Handbook</a:t>
            </a:r>
            <a:endParaRPr lang="en-US" sz="1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741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6535" y="3591581"/>
            <a:ext cx="10593238" cy="1114960"/>
          </a:xfrm>
        </p:spPr>
        <p:txBody>
          <a:bodyPr>
            <a:normAutofit/>
          </a:bodyPr>
          <a:lstStyle/>
          <a:p>
            <a:pPr algn="ctr"/>
            <a:r>
              <a:rPr lang="en-US" sz="2800" dirty="0">
                <a:solidFill>
                  <a:schemeClr val="accent1"/>
                </a:solidFill>
              </a:rPr>
              <a:t>Thank you for contributing your time and service </a:t>
            </a:r>
            <a:br>
              <a:rPr lang="en-US" sz="2800" dirty="0">
                <a:solidFill>
                  <a:schemeClr val="accent1"/>
                </a:solidFill>
              </a:rPr>
            </a:br>
            <a:r>
              <a:rPr lang="en-US" sz="2800" dirty="0">
                <a:solidFill>
                  <a:schemeClr val="accent1"/>
                </a:solidFill>
              </a:rPr>
              <a:t>at the Department of State Health Services</a:t>
            </a:r>
          </a:p>
        </p:txBody>
      </p:sp>
      <p:sp>
        <p:nvSpPr>
          <p:cNvPr id="2" name="Slide Number Placeholder 1"/>
          <p:cNvSpPr>
            <a:spLocks noGrp="1"/>
          </p:cNvSpPr>
          <p:nvPr>
            <p:ph type="sldNum" sz="quarter" idx="12"/>
          </p:nvPr>
        </p:nvSpPr>
        <p:spPr/>
        <p:txBody>
          <a:bodyPr/>
          <a:lstStyle/>
          <a:p>
            <a:fld id="{3264D530-B60B-4A5A-91C0-C766C58A4783}" type="slidenum">
              <a:rPr lang="en-US" smtClean="0"/>
              <a:t>16</a:t>
            </a:fld>
            <a:endParaRPr lang="en-US" dirty="0"/>
          </a:p>
        </p:txBody>
      </p:sp>
    </p:spTree>
    <p:extLst>
      <p:ext uri="{BB962C8B-B14F-4D97-AF65-F5344CB8AC3E}">
        <p14:creationId xmlns:p14="http://schemas.microsoft.com/office/powerpoint/2010/main" val="27942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BF6B-1A86-4952-8C60-0AA2024F8671}"/>
              </a:ext>
            </a:extLst>
          </p:cNvPr>
          <p:cNvSpPr>
            <a:spLocks noGrp="1"/>
          </p:cNvSpPr>
          <p:nvPr>
            <p:ph type="title"/>
          </p:nvPr>
        </p:nvSpPr>
        <p:spPr>
          <a:xfrm>
            <a:off x="391161" y="395609"/>
            <a:ext cx="7827015" cy="906747"/>
          </a:xfrm>
        </p:spPr>
        <p:txBody>
          <a:bodyPr/>
          <a:lstStyle/>
          <a:p>
            <a:r>
              <a:rPr lang="en-US" sz="4400" dirty="0"/>
              <a:t>Welcome</a:t>
            </a:r>
          </a:p>
        </p:txBody>
      </p:sp>
      <p:sp>
        <p:nvSpPr>
          <p:cNvPr id="3" name="Text Placeholder 2">
            <a:extLst>
              <a:ext uri="{FF2B5EF4-FFF2-40B4-BE49-F238E27FC236}">
                <a16:creationId xmlns:a16="http://schemas.microsoft.com/office/drawing/2014/main" id="{5123D448-AB8C-4E6B-9E68-09FA4A439F0C}"/>
              </a:ext>
            </a:extLst>
          </p:cNvPr>
          <p:cNvSpPr>
            <a:spLocks noGrp="1"/>
          </p:cNvSpPr>
          <p:nvPr>
            <p:ph type="body" sz="quarter" idx="14"/>
          </p:nvPr>
        </p:nvSpPr>
        <p:spPr>
          <a:xfrm>
            <a:off x="1071715" y="2076448"/>
            <a:ext cx="6386009" cy="3905251"/>
          </a:xfrm>
        </p:spPr>
        <p:txBody>
          <a:bodyPr>
            <a:noAutofit/>
          </a:bodyPr>
          <a:lstStyle/>
          <a:p>
            <a:pPr marL="0" indent="0">
              <a:lnSpc>
                <a:spcPct val="100000"/>
              </a:lnSpc>
              <a:buNone/>
            </a:pPr>
            <a:r>
              <a:rPr lang="en-US" sz="1200" dirty="0"/>
              <a:t>Welcome to the Texas Department of State Health Services (</a:t>
            </a:r>
            <a:r>
              <a:rPr lang="en-US" sz="1200" b="1" dirty="0"/>
              <a:t>DSHS</a:t>
            </a:r>
            <a:r>
              <a:rPr lang="en-US" sz="1200" dirty="0"/>
              <a:t>). </a:t>
            </a:r>
          </a:p>
          <a:p>
            <a:pPr marL="0" indent="0">
              <a:lnSpc>
                <a:spcPct val="100000"/>
              </a:lnSpc>
              <a:buNone/>
            </a:pPr>
            <a:r>
              <a:rPr lang="en-US" sz="1200" dirty="0"/>
              <a:t>As an advisory committee member, you are fulfilling a vital role in helping meet the agency’s mission. </a:t>
            </a:r>
          </a:p>
          <a:p>
            <a:pPr marL="0" indent="0">
              <a:lnSpc>
                <a:spcPct val="100000"/>
              </a:lnSpc>
              <a:buNone/>
            </a:pPr>
            <a:r>
              <a:rPr lang="en-US" sz="1200" dirty="0"/>
              <a:t>As the agency seeks to become more responsive and effective in addressing statewide needs, you will provide valuable input regarding agency programs, policies, and rules.</a:t>
            </a:r>
          </a:p>
          <a:p>
            <a:pPr marL="0" indent="0">
              <a:lnSpc>
                <a:spcPct val="100000"/>
              </a:lnSpc>
              <a:buNone/>
            </a:pPr>
            <a:r>
              <a:rPr lang="en-US" sz="1200" dirty="0"/>
              <a:t>DSHS Advisory Committees work to ensure that Texans have access to effective public health services and that all Texans live and work in safe, healthy communities. </a:t>
            </a:r>
          </a:p>
          <a:p>
            <a:pPr marL="230188" indent="-119063">
              <a:lnSpc>
                <a:spcPct val="100000"/>
              </a:lnSpc>
            </a:pPr>
            <a:r>
              <a:rPr lang="en-US" sz="1200" dirty="0"/>
              <a:t>Read or listen to this presentation and its modules, </a:t>
            </a:r>
          </a:p>
          <a:p>
            <a:pPr marL="230188" indent="-119063">
              <a:lnSpc>
                <a:spcPct val="100000"/>
              </a:lnSpc>
            </a:pPr>
            <a:r>
              <a:rPr lang="en-US" sz="1200" dirty="0"/>
              <a:t>refer to them as needed, and </a:t>
            </a:r>
          </a:p>
          <a:p>
            <a:pPr marL="230188" indent="-119063">
              <a:lnSpc>
                <a:spcPct val="100000"/>
              </a:lnSpc>
            </a:pPr>
            <a:r>
              <a:rPr lang="en-US" sz="1200" dirty="0"/>
              <a:t>if you have any questions or problems, please ask. </a:t>
            </a:r>
          </a:p>
          <a:p>
            <a:pPr marL="0" indent="0">
              <a:lnSpc>
                <a:spcPct val="100000"/>
              </a:lnSpc>
              <a:buNone/>
            </a:pPr>
            <a:endParaRPr lang="en-US" sz="1200" dirty="0"/>
          </a:p>
          <a:p>
            <a:pPr marL="0" indent="0">
              <a:lnSpc>
                <a:spcPct val="100000"/>
              </a:lnSpc>
              <a:buNone/>
            </a:pPr>
            <a:r>
              <a:rPr lang="en-US" sz="1200" dirty="0"/>
              <a:t>Thank you for your service. </a:t>
            </a:r>
          </a:p>
        </p:txBody>
      </p:sp>
      <p:sp>
        <p:nvSpPr>
          <p:cNvPr id="7" name="Slide Number Placeholder 6">
            <a:extLst>
              <a:ext uri="{FF2B5EF4-FFF2-40B4-BE49-F238E27FC236}">
                <a16:creationId xmlns:a16="http://schemas.microsoft.com/office/drawing/2014/main" id="{C00C4E25-9C42-480C-A143-81A0B1DEE968}"/>
              </a:ext>
            </a:extLst>
          </p:cNvPr>
          <p:cNvSpPr>
            <a:spLocks noGrp="1"/>
          </p:cNvSpPr>
          <p:nvPr>
            <p:ph type="sldNum" sz="quarter" idx="12"/>
          </p:nvPr>
        </p:nvSpPr>
        <p:spPr/>
        <p:txBody>
          <a:bodyPr/>
          <a:lstStyle/>
          <a:p>
            <a:fld id="{3264D530-B60B-4A5A-91C0-C766C58A4783}" type="slidenum">
              <a:rPr lang="en-US" smtClean="0"/>
              <a:t>2</a:t>
            </a:fld>
            <a:endParaRPr lang="en-US" dirty="0"/>
          </a:p>
        </p:txBody>
      </p:sp>
      <p:pic>
        <p:nvPicPr>
          <p:cNvPr id="8" name="Picture 7">
            <a:extLst>
              <a:ext uri="{FF2B5EF4-FFF2-40B4-BE49-F238E27FC236}">
                <a16:creationId xmlns:a16="http://schemas.microsoft.com/office/drawing/2014/main" id="{E1A65B6F-C5DD-42F4-8C42-5D2878E910AD}"/>
              </a:ext>
            </a:extLst>
          </p:cNvPr>
          <p:cNvPicPr>
            <a:picLocks noChangeAspect="1"/>
          </p:cNvPicPr>
          <p:nvPr/>
        </p:nvPicPr>
        <p:blipFill>
          <a:blip r:embed="rId3"/>
          <a:stretch>
            <a:fillRect/>
          </a:stretch>
        </p:blipFill>
        <p:spPr>
          <a:xfrm>
            <a:off x="7927281" y="2066924"/>
            <a:ext cx="3518018" cy="3308690"/>
          </a:xfrm>
          <a:prstGeom prst="rect">
            <a:avLst/>
          </a:prstGeom>
        </p:spPr>
      </p:pic>
    </p:spTree>
    <p:extLst>
      <p:ext uri="{BB962C8B-B14F-4D97-AF65-F5344CB8AC3E}">
        <p14:creationId xmlns:p14="http://schemas.microsoft.com/office/powerpoint/2010/main" val="350919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1B7C-D55C-40DA-B692-864B6D193D4F}"/>
              </a:ext>
            </a:extLst>
          </p:cNvPr>
          <p:cNvSpPr>
            <a:spLocks noGrp="1"/>
          </p:cNvSpPr>
          <p:nvPr>
            <p:ph type="title"/>
          </p:nvPr>
        </p:nvSpPr>
        <p:spPr>
          <a:xfrm>
            <a:off x="2444565" y="341745"/>
            <a:ext cx="9154767" cy="1152257"/>
          </a:xfrm>
        </p:spPr>
        <p:txBody>
          <a:bodyPr/>
          <a:lstStyle/>
          <a:p>
            <a:r>
              <a:rPr lang="en-US" sz="4000" dirty="0"/>
              <a:t>Department of State Health Services (DSHS)</a:t>
            </a:r>
          </a:p>
        </p:txBody>
      </p:sp>
      <p:sp>
        <p:nvSpPr>
          <p:cNvPr id="5" name="Slide Number Placeholder 4">
            <a:extLst>
              <a:ext uri="{FF2B5EF4-FFF2-40B4-BE49-F238E27FC236}">
                <a16:creationId xmlns:a16="http://schemas.microsoft.com/office/drawing/2014/main" id="{6D590050-413F-4789-AF55-EC3F631AA176}"/>
              </a:ext>
            </a:extLst>
          </p:cNvPr>
          <p:cNvSpPr>
            <a:spLocks noGrp="1"/>
          </p:cNvSpPr>
          <p:nvPr>
            <p:ph type="sldNum" sz="quarter" idx="12"/>
          </p:nvPr>
        </p:nvSpPr>
        <p:spPr/>
        <p:txBody>
          <a:bodyPr/>
          <a:lstStyle/>
          <a:p>
            <a:fld id="{3264D530-B60B-4A5A-91C0-C766C58A4783}" type="slidenum">
              <a:rPr lang="en-US" smtClean="0"/>
              <a:t>3</a:t>
            </a:fld>
            <a:endParaRPr lang="en-US" dirty="0"/>
          </a:p>
        </p:txBody>
      </p:sp>
      <p:pic>
        <p:nvPicPr>
          <p:cNvPr id="4" name="Content Placeholder 5" descr="photo of the Moreton Building on the Austin DSHS central campus">
            <a:extLst>
              <a:ext uri="{FF2B5EF4-FFF2-40B4-BE49-F238E27FC236}">
                <a16:creationId xmlns:a16="http://schemas.microsoft.com/office/drawing/2014/main" id="{11FD8832-5C60-4B65-A399-4EB196648118}"/>
              </a:ext>
            </a:extLst>
          </p:cNvPr>
          <p:cNvPicPr>
            <a:picLocks noChangeAspect="1"/>
          </p:cNvPicPr>
          <p:nvPr/>
        </p:nvPicPr>
        <p:blipFill>
          <a:blip r:embed="rId3"/>
          <a:stretch>
            <a:fillRect/>
          </a:stretch>
        </p:blipFill>
        <p:spPr>
          <a:xfrm>
            <a:off x="2712375" y="2355904"/>
            <a:ext cx="8711044" cy="2737205"/>
          </a:xfrm>
          <a:prstGeom prst="rect">
            <a:avLst/>
          </a:prstGeom>
          <a:effectLst>
            <a:softEdge rad="63500"/>
          </a:effectLst>
        </p:spPr>
      </p:pic>
      <p:sp>
        <p:nvSpPr>
          <p:cNvPr id="3" name="TextBox 2">
            <a:extLst>
              <a:ext uri="{FF2B5EF4-FFF2-40B4-BE49-F238E27FC236}">
                <a16:creationId xmlns:a16="http://schemas.microsoft.com/office/drawing/2014/main" id="{42394102-820A-6A6B-6A13-A469994C8638}"/>
              </a:ext>
            </a:extLst>
          </p:cNvPr>
          <p:cNvSpPr txBox="1"/>
          <p:nvPr/>
        </p:nvSpPr>
        <p:spPr>
          <a:xfrm>
            <a:off x="4495058" y="5093109"/>
            <a:ext cx="5053780" cy="276999"/>
          </a:xfrm>
          <a:prstGeom prst="rect">
            <a:avLst/>
          </a:prstGeom>
          <a:noFill/>
        </p:spPr>
        <p:txBody>
          <a:bodyPr wrap="square" rtlCol="0">
            <a:spAutoFit/>
          </a:bodyPr>
          <a:lstStyle/>
          <a:p>
            <a:r>
              <a:rPr lang="en-US" sz="1200" dirty="0">
                <a:solidFill>
                  <a:schemeClr val="bg1"/>
                </a:solidFill>
              </a:rPr>
              <a:t>DSHS  Morton Building, 1100 W. 49</a:t>
            </a:r>
            <a:r>
              <a:rPr lang="en-US" sz="1200" baseline="30000" dirty="0">
                <a:solidFill>
                  <a:schemeClr val="bg1"/>
                </a:solidFill>
              </a:rPr>
              <a:t>th</a:t>
            </a:r>
            <a:r>
              <a:rPr lang="en-US" sz="1200" dirty="0">
                <a:solidFill>
                  <a:schemeClr val="bg1"/>
                </a:solidFill>
              </a:rPr>
              <a:t> Street, Austin, TX 78757</a:t>
            </a:r>
          </a:p>
        </p:txBody>
      </p:sp>
    </p:spTree>
    <p:extLst>
      <p:ext uri="{BB962C8B-B14F-4D97-AF65-F5344CB8AC3E}">
        <p14:creationId xmlns:p14="http://schemas.microsoft.com/office/powerpoint/2010/main" val="383977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5" y="398582"/>
            <a:ext cx="8963025" cy="939563"/>
          </a:xfrm>
        </p:spPr>
        <p:txBody>
          <a:bodyPr/>
          <a:lstStyle/>
          <a:p>
            <a:r>
              <a:rPr lang="en-US" sz="4000" dirty="0"/>
              <a:t>DSHS Organizational Overview</a:t>
            </a:r>
          </a:p>
        </p:txBody>
      </p:sp>
      <p:graphicFrame>
        <p:nvGraphicFramePr>
          <p:cNvPr id="10" name="Content Placeholder 9" descr="DSHS Divisions and Functions Overview Chart"/>
          <p:cNvGraphicFramePr>
            <a:graphicFrameLocks noGrp="1"/>
          </p:cNvGraphicFramePr>
          <p:nvPr>
            <p:ph sz="quarter" idx="13"/>
            <p:extLst>
              <p:ext uri="{D42A27DB-BD31-4B8C-83A1-F6EECF244321}">
                <p14:modId xmlns:p14="http://schemas.microsoft.com/office/powerpoint/2010/main" val="1812442354"/>
              </p:ext>
            </p:extLst>
          </p:nvPr>
        </p:nvGraphicFramePr>
        <p:xfrm>
          <a:off x="629265" y="1622323"/>
          <a:ext cx="10953135" cy="4772191"/>
        </p:xfrm>
        <a:graphic>
          <a:graphicData uri="http://schemas.openxmlformats.org/drawingml/2006/table">
            <a:tbl>
              <a:tblPr firstRow="1" firstCol="1">
                <a:solidFill>
                  <a:schemeClr val="accent5">
                    <a:lumMod val="60000"/>
                    <a:lumOff val="40000"/>
                  </a:schemeClr>
                </a:solidFill>
                <a:tableStyleId>{5C22544A-7EE6-4342-B048-85BDC9FD1C3A}</a:tableStyleId>
              </a:tblPr>
              <a:tblGrid>
                <a:gridCol w="1865584">
                  <a:extLst>
                    <a:ext uri="{9D8B030D-6E8A-4147-A177-3AD203B41FA5}">
                      <a16:colId xmlns:a16="http://schemas.microsoft.com/office/drawing/2014/main" val="4212797807"/>
                    </a:ext>
                  </a:extLst>
                </a:gridCol>
                <a:gridCol w="9087551">
                  <a:extLst>
                    <a:ext uri="{9D8B030D-6E8A-4147-A177-3AD203B41FA5}">
                      <a16:colId xmlns:a16="http://schemas.microsoft.com/office/drawing/2014/main" val="734977241"/>
                    </a:ext>
                  </a:extLst>
                </a:gridCol>
              </a:tblGrid>
              <a:tr h="274563">
                <a:tc>
                  <a:txBody>
                    <a:bodyPr/>
                    <a:lstStyle/>
                    <a:p>
                      <a:pPr algn="ctr"/>
                      <a:r>
                        <a:rPr lang="en-US" sz="1200" dirty="0">
                          <a:solidFill>
                            <a:schemeClr val="bg1"/>
                          </a:solidFill>
                        </a:rPr>
                        <a:t>Reporting To</a:t>
                      </a:r>
                    </a:p>
                  </a:txBody>
                  <a:tcPr anchor="ctr">
                    <a:solidFill>
                      <a:schemeClr val="bg1">
                        <a:lumMod val="50000"/>
                      </a:schemeClr>
                    </a:solidFill>
                  </a:tcPr>
                </a:tc>
                <a:tc>
                  <a:txBody>
                    <a:bodyPr/>
                    <a:lstStyle/>
                    <a:p>
                      <a:pPr algn="ctr"/>
                      <a:r>
                        <a:rPr lang="en-US" sz="1200" dirty="0">
                          <a:solidFill>
                            <a:schemeClr val="bg1"/>
                          </a:solidFill>
                        </a:rPr>
                        <a:t> Functions</a:t>
                      </a:r>
                    </a:p>
                  </a:txBody>
                  <a:tcPr anchor="ctr">
                    <a:solidFill>
                      <a:schemeClr val="bg1">
                        <a:lumMod val="50000"/>
                      </a:schemeClr>
                    </a:solidFill>
                  </a:tcPr>
                </a:tc>
                <a:extLst>
                  <a:ext uri="{0D108BD9-81ED-4DB2-BD59-A6C34878D82A}">
                    <a16:rowId xmlns:a16="http://schemas.microsoft.com/office/drawing/2014/main" val="3066489273"/>
                  </a:ext>
                </a:extLst>
              </a:tr>
              <a:tr h="771396">
                <a:tc rowSpan="5">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chemeClr val="tx2"/>
                          </a:solidFill>
                        </a:rPr>
                        <a:t>Commissioner</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Chief State Epidemiologist (CSE): </a:t>
                      </a:r>
                      <a:r>
                        <a:rPr lang="en-US" sz="1200" kern="1200" dirty="0">
                          <a:solidFill>
                            <a:schemeClr val="tx2"/>
                          </a:solidFill>
                          <a:effectLst/>
                          <a:latin typeface="+mn-lt"/>
                          <a:ea typeface="+mn-ea"/>
                          <a:cs typeface="+mn-cs"/>
                        </a:rPr>
                        <a:t>Center for Health Statistics, Deputy State Epidemiologist, and Data Governance Director. </a:t>
                      </a:r>
                      <a:endParaRPr lang="en-US" sz="1200" b="0" dirty="0">
                        <a:solidFill>
                          <a:schemeClr val="tx2"/>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1632211735"/>
                  </a:ext>
                </a:extLst>
              </a:tr>
              <a:tr h="771396">
                <a:tc vMerge="1">
                  <a:txBody>
                    <a:bodyPr/>
                    <a:lstStyle/>
                    <a:p>
                      <a:pPr algn="ctr"/>
                      <a:r>
                        <a:rPr lang="en-US" sz="1200" dirty="0">
                          <a:solidFill>
                            <a:schemeClr val="tx2"/>
                          </a:solidFill>
                        </a:rPr>
                        <a:t>Commissioner</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r>
                        <a:rPr lang="en-US" sz="1200" b="1" dirty="0">
                          <a:solidFill>
                            <a:schemeClr val="tx2"/>
                          </a:solidFill>
                        </a:rPr>
                        <a:t>Community Health Improvement (CHI):</a:t>
                      </a:r>
                      <a:r>
                        <a:rPr lang="en-US" sz="1200" b="1" baseline="0" dirty="0">
                          <a:solidFill>
                            <a:schemeClr val="tx2"/>
                          </a:solidFill>
                        </a:rPr>
                        <a:t> </a:t>
                      </a:r>
                      <a:r>
                        <a:rPr lang="en-US" sz="1200" b="0" dirty="0">
                          <a:solidFill>
                            <a:schemeClr val="tx2"/>
                          </a:solidFill>
                        </a:rPr>
                        <a:t>Health Promotion and Chronic Disease, </a:t>
                      </a:r>
                      <a:r>
                        <a:rPr lang="en-US" sz="1200" b="0" baseline="0" dirty="0">
                          <a:solidFill>
                            <a:schemeClr val="tx2"/>
                          </a:solidFill>
                        </a:rPr>
                        <a:t>Environmental Epidemiology and Disease Registries, Vital Statistics, and Maternal and Child Health</a:t>
                      </a:r>
                      <a:endParaRPr lang="en-US" sz="1200" b="0" dirty="0">
                        <a:solidFill>
                          <a:schemeClr val="tx2"/>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382046882"/>
                  </a:ext>
                </a:extLst>
              </a:tr>
              <a:tr h="771396">
                <a:tc vMerge="1">
                  <a:txBody>
                    <a:bodyPr/>
                    <a:lstStyle/>
                    <a:p>
                      <a:pPr algn="ctr"/>
                      <a:endParaRPr lang="en-US" sz="1800" dirty="0">
                        <a:solidFill>
                          <a:schemeClr val="tx2"/>
                        </a:solidFill>
                      </a:endParaRPr>
                    </a:p>
                  </a:txBody>
                  <a:tcPr anchor="ctr">
                    <a:solidFill>
                      <a:schemeClr val="accent6">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Consumer Protection (CP): </a:t>
                      </a:r>
                      <a:r>
                        <a:rPr lang="en-US" sz="1200" b="0" dirty="0">
                          <a:solidFill>
                            <a:schemeClr val="tx2"/>
                          </a:solidFill>
                        </a:rPr>
                        <a:t>Compliance, Business</a:t>
                      </a:r>
                      <a:r>
                        <a:rPr lang="en-US" sz="1200" b="0" baseline="0" dirty="0">
                          <a:solidFill>
                            <a:schemeClr val="tx2"/>
                          </a:solidFill>
                        </a:rPr>
                        <a:t> Filing and Verification, Policy, Standards, and Quality Assurance, Meat Safety Assurance, Surveillance, and EMS and Trauma Systems</a:t>
                      </a:r>
                      <a:endParaRPr lang="en-US" sz="1200" b="0" dirty="0">
                        <a:solidFill>
                          <a:schemeClr val="tx2"/>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3653110064"/>
                  </a:ext>
                </a:extLst>
              </a:tr>
              <a:tr h="771396">
                <a:tc vMerge="1">
                  <a:txBody>
                    <a:bodyPr/>
                    <a:lstStyle/>
                    <a:p>
                      <a:pPr algn="ctr"/>
                      <a:endParaRPr lang="en-US" sz="1800" dirty="0">
                        <a:solidFill>
                          <a:schemeClr val="tx2"/>
                        </a:solidFill>
                      </a:endParaRPr>
                    </a:p>
                  </a:txBody>
                  <a:tcPr anchor="ctr">
                    <a:solidFill>
                      <a:schemeClr val="accent6">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Laboratory</a:t>
                      </a:r>
                      <a:r>
                        <a:rPr lang="en-US" sz="1200" b="1" baseline="0" dirty="0">
                          <a:solidFill>
                            <a:schemeClr val="tx2"/>
                          </a:solidFill>
                        </a:rPr>
                        <a:t> and Infectious Disease Services (LIDS): </a:t>
                      </a:r>
                      <a:r>
                        <a:rPr lang="en-US" sz="1200" b="0" dirty="0">
                          <a:solidFill>
                            <a:schemeClr val="tx2"/>
                          </a:solidFill>
                        </a:rPr>
                        <a:t>Laboratory Services and Infectious Disease</a:t>
                      </a:r>
                      <a:r>
                        <a:rPr lang="en-US" sz="1200" b="0" baseline="0" dirty="0">
                          <a:solidFill>
                            <a:schemeClr val="tx2"/>
                          </a:solidFill>
                        </a:rPr>
                        <a:t> Prevention, including TB, HIV, and STDs</a:t>
                      </a:r>
                      <a:endParaRPr lang="en-US" sz="1200" b="0" dirty="0">
                        <a:solidFill>
                          <a:schemeClr val="tx2"/>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3319714266"/>
                  </a:ext>
                </a:extLst>
              </a:tr>
              <a:tr h="640648">
                <a:tc vMerge="1">
                  <a:txBody>
                    <a:bodyPr/>
                    <a:lstStyle/>
                    <a:p>
                      <a:pPr algn="ctr"/>
                      <a:endParaRPr lang="en-US" sz="1800" dirty="0">
                        <a:solidFill>
                          <a:schemeClr val="tx2"/>
                        </a:solidFill>
                      </a:endParaRPr>
                    </a:p>
                  </a:txBody>
                  <a:tcPr anchor="ctr">
                    <a:solidFill>
                      <a:schemeClr val="accent6">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Regional</a:t>
                      </a:r>
                      <a:r>
                        <a:rPr lang="en-US" sz="1200" b="1" baseline="0" dirty="0">
                          <a:solidFill>
                            <a:schemeClr val="tx2"/>
                          </a:solidFill>
                        </a:rPr>
                        <a:t> and Local Health Operations (RLHO): </a:t>
                      </a:r>
                      <a:r>
                        <a:rPr lang="en-US" sz="1200" b="0" dirty="0">
                          <a:solidFill>
                            <a:schemeClr val="tx2"/>
                          </a:solidFill>
                        </a:rPr>
                        <a:t>Regional</a:t>
                      </a:r>
                      <a:r>
                        <a:rPr lang="en-US" sz="1200" b="0" baseline="0" dirty="0">
                          <a:solidFill>
                            <a:schemeClr val="tx2"/>
                          </a:solidFill>
                        </a:rPr>
                        <a:t> and Local Coordination, Emergency Preparedness and Response, Texas Center for Infectious Disease, Border Health and Public Health Regions</a:t>
                      </a:r>
                      <a:endParaRPr lang="en-US" sz="1200" b="0" dirty="0">
                        <a:solidFill>
                          <a:schemeClr val="tx2"/>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3563711907"/>
                  </a:ext>
                </a:extLst>
              </a:tr>
              <a:tr h="771396">
                <a:tc>
                  <a:txBody>
                    <a:bodyPr/>
                    <a:lstStyle/>
                    <a:p>
                      <a:pPr algn="ctr"/>
                      <a:r>
                        <a:rPr lang="en-US" sz="1200" dirty="0">
                          <a:solidFill>
                            <a:schemeClr val="bg1"/>
                          </a:solidFill>
                        </a:rPr>
                        <a:t>Deputy Commissioner</a:t>
                      </a:r>
                    </a:p>
                  </a:txBody>
                  <a:tcPr anchor="ctr">
                    <a:solidFill>
                      <a:srgbClr val="1E3C78"/>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mn-lt"/>
                          <a:ea typeface="+mn-ea"/>
                          <a:cs typeface="+mn-cs"/>
                        </a:rPr>
                        <a:t>Center for Public Health Policy and Practice (CPHPP), </a:t>
                      </a:r>
                      <a:r>
                        <a:rPr lang="en-US" sz="1200" b="1" baseline="0" dirty="0">
                          <a:solidFill>
                            <a:schemeClr val="bg1"/>
                          </a:solidFill>
                        </a:rPr>
                        <a:t>Chief of Staff, Finance, </a:t>
                      </a:r>
                      <a:r>
                        <a:rPr lang="en-US" sz="1200" b="0" baseline="0" dirty="0">
                          <a:solidFill>
                            <a:schemeClr val="bg1"/>
                          </a:solidFill>
                        </a:rPr>
                        <a:t>and </a:t>
                      </a:r>
                      <a:r>
                        <a:rPr lang="en-US" sz="1200" b="1" baseline="0" dirty="0">
                          <a:solidFill>
                            <a:schemeClr val="bg1"/>
                          </a:solidFill>
                        </a:rPr>
                        <a:t>Program Operations</a:t>
                      </a:r>
                      <a:endParaRPr lang="en-US" sz="1200" dirty="0">
                        <a:solidFill>
                          <a:schemeClr val="bg1"/>
                        </a:solidFill>
                      </a:endParaRPr>
                    </a:p>
                  </a:txBody>
                  <a:tcPr anchor="ctr">
                    <a:solidFill>
                      <a:srgbClr val="1E3C78"/>
                    </a:solidFill>
                  </a:tcPr>
                </a:tc>
                <a:extLst>
                  <a:ext uri="{0D108BD9-81ED-4DB2-BD59-A6C34878D82A}">
                    <a16:rowId xmlns:a16="http://schemas.microsoft.com/office/drawing/2014/main" val="782111354"/>
                  </a:ext>
                </a:extLst>
              </a:tr>
            </a:tbl>
          </a:graphicData>
        </a:graphic>
      </p:graphicFrame>
      <p:sp>
        <p:nvSpPr>
          <p:cNvPr id="6" name="Slide Number Placeholder 5"/>
          <p:cNvSpPr>
            <a:spLocks noGrp="1"/>
          </p:cNvSpPr>
          <p:nvPr>
            <p:ph type="sldNum" sz="quarter" idx="12"/>
          </p:nvPr>
        </p:nvSpPr>
        <p:spPr/>
        <p:txBody>
          <a:bodyPr/>
          <a:lstStyle/>
          <a:p>
            <a:fld id="{3D109FF3-1548-4CDB-B82B-70387ADEE53E}" type="slidenum">
              <a:rPr lang="en-US" smtClean="0"/>
              <a:t>4</a:t>
            </a:fld>
            <a:endParaRPr lang="en-US" dirty="0"/>
          </a:p>
        </p:txBody>
      </p:sp>
    </p:spTree>
    <p:extLst>
      <p:ext uri="{BB962C8B-B14F-4D97-AF65-F5344CB8AC3E}">
        <p14:creationId xmlns:p14="http://schemas.microsoft.com/office/powerpoint/2010/main" val="53392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887" y="738909"/>
            <a:ext cx="8379429" cy="638959"/>
          </a:xfrm>
        </p:spPr>
        <p:txBody>
          <a:bodyPr/>
          <a:lstStyle/>
          <a:p>
            <a:pPr lvl="1" algn="l"/>
            <a:r>
              <a:rPr lang="en-US" sz="3900" b="1" dirty="0">
                <a:solidFill>
                  <a:schemeClr val="bg1"/>
                </a:solidFill>
                <a:latin typeface="+mj-lt"/>
              </a:rPr>
              <a:t>Chief  State Epidemiologist (CSE)</a:t>
            </a:r>
          </a:p>
        </p:txBody>
      </p:sp>
      <p:sp>
        <p:nvSpPr>
          <p:cNvPr id="3" name="Text Placeholder 2"/>
          <p:cNvSpPr>
            <a:spLocks noGrp="1"/>
          </p:cNvSpPr>
          <p:nvPr>
            <p:ph sz="half" idx="1"/>
          </p:nvPr>
        </p:nvSpPr>
        <p:spPr>
          <a:xfrm>
            <a:off x="2445887" y="1691442"/>
            <a:ext cx="8379429" cy="3037874"/>
          </a:xfrm>
        </p:spPr>
        <p:txBody>
          <a:bodyPr>
            <a:noAutofit/>
          </a:bodyPr>
          <a:lstStyle/>
          <a:p>
            <a:pPr marL="225425" indent="-225425">
              <a:lnSpc>
                <a:spcPct val="150000"/>
              </a:lnSpc>
              <a:buFont typeface="Arial" panose="020B0604020202020204" pitchFamily="34" charset="0"/>
              <a:buChar char="•"/>
            </a:pPr>
            <a:r>
              <a:rPr lang="en-US" sz="1200" b="1" dirty="0"/>
              <a:t>Center for Health Statistics (CHS)</a:t>
            </a:r>
          </a:p>
          <a:p>
            <a:pPr marL="461963" lvl="1" indent="-233363">
              <a:lnSpc>
                <a:spcPct val="150000"/>
              </a:lnSpc>
              <a:buFont typeface="Courier New" panose="02070309020205020404" pitchFamily="49" charset="0"/>
              <a:buChar char="o"/>
            </a:pPr>
            <a:r>
              <a:rPr lang="en-US" sz="1200" dirty="0"/>
              <a:t>Provides a convenient access point for health-related data for assessment of community health and for public health planning,</a:t>
            </a:r>
          </a:p>
          <a:p>
            <a:pPr marL="461963" lvl="1" indent="-233363">
              <a:lnSpc>
                <a:spcPct val="150000"/>
              </a:lnSpc>
              <a:buFont typeface="Courier New" panose="02070309020205020404" pitchFamily="49" charset="0"/>
              <a:buChar char="o"/>
            </a:pPr>
            <a:r>
              <a:rPr lang="en-US" sz="1200" dirty="0"/>
              <a:t>supports research, grant applications, and policy development,</a:t>
            </a:r>
          </a:p>
          <a:p>
            <a:pPr marL="461963" lvl="1" indent="-233363">
              <a:lnSpc>
                <a:spcPct val="150000"/>
              </a:lnSpc>
              <a:buFont typeface="Courier New" panose="02070309020205020404" pitchFamily="49" charset="0"/>
              <a:buChar char="o"/>
            </a:pPr>
            <a:r>
              <a:rPr lang="en-US" sz="1200" dirty="0"/>
              <a:t>provides rapid needs response to health emergencies, and</a:t>
            </a:r>
          </a:p>
          <a:p>
            <a:pPr marL="461963" lvl="1" indent="-233363">
              <a:lnSpc>
                <a:spcPct val="150000"/>
              </a:lnSpc>
              <a:buFont typeface="Courier New" panose="02070309020205020404" pitchFamily="49" charset="0"/>
              <a:buChar char="o"/>
            </a:pPr>
            <a:r>
              <a:rPr lang="en-US" sz="1200" dirty="0"/>
              <a:t>Maintains the Texas Health Data website: </a:t>
            </a:r>
            <a:r>
              <a:rPr lang="en-US" sz="1200" dirty="0">
                <a:hlinkClick r:id="rId3">
                  <a:extLst>
                    <a:ext uri="{A12FA001-AC4F-418D-AE19-62706E023703}">
                      <ahyp:hlinkClr xmlns:ahyp="http://schemas.microsoft.com/office/drawing/2018/hyperlinkcolor" val="tx"/>
                    </a:ext>
                  </a:extLst>
                </a:hlinkClick>
              </a:rPr>
              <a:t>http://healthdata.dshs.texas.gov/Home</a:t>
            </a:r>
            <a:r>
              <a:rPr lang="en-US" sz="1200" dirty="0"/>
              <a:t> </a:t>
            </a:r>
          </a:p>
          <a:p>
            <a:pPr marL="225425" lvl="0" indent="-225425">
              <a:lnSpc>
                <a:spcPct val="150000"/>
              </a:lnSpc>
              <a:buFont typeface="Arial" panose="020B0604020202020204" pitchFamily="34" charset="0"/>
              <a:buChar char="•"/>
            </a:pPr>
            <a:r>
              <a:rPr lang="en-US" sz="1200" b="1" dirty="0"/>
              <a:t>Deputy State Epidemiologist</a:t>
            </a:r>
          </a:p>
          <a:p>
            <a:pPr marL="225425" lvl="0" indent="-225425">
              <a:lnSpc>
                <a:spcPct val="150000"/>
              </a:lnSpc>
              <a:buFont typeface="Arial" panose="020B0604020202020204" pitchFamily="34" charset="0"/>
              <a:buChar char="•"/>
            </a:pPr>
            <a:r>
              <a:rPr lang="en-US" sz="1200" b="1" dirty="0"/>
              <a:t>Data Governance Director </a:t>
            </a:r>
          </a:p>
        </p:txBody>
      </p:sp>
      <p:sp>
        <p:nvSpPr>
          <p:cNvPr id="7" name="Slide Number Placeholder 6"/>
          <p:cNvSpPr>
            <a:spLocks noGrp="1"/>
          </p:cNvSpPr>
          <p:nvPr>
            <p:ph type="sldNum" sz="quarter" idx="12"/>
          </p:nvPr>
        </p:nvSpPr>
        <p:spPr/>
        <p:txBody>
          <a:bodyPr/>
          <a:lstStyle/>
          <a:p>
            <a:fld id="{3264D530-B60B-4A5A-91C0-C766C58A4783}" type="slidenum">
              <a:rPr lang="en-US" smtClean="0"/>
              <a:t>5</a:t>
            </a:fld>
            <a:endParaRPr lang="en-US" dirty="0"/>
          </a:p>
        </p:txBody>
      </p:sp>
    </p:spTree>
    <p:extLst>
      <p:ext uri="{BB962C8B-B14F-4D97-AF65-F5344CB8AC3E}">
        <p14:creationId xmlns:p14="http://schemas.microsoft.com/office/powerpoint/2010/main" val="372128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887" y="656200"/>
            <a:ext cx="8480731" cy="743000"/>
          </a:xfrm>
        </p:spPr>
        <p:txBody>
          <a:bodyPr/>
          <a:lstStyle/>
          <a:p>
            <a:r>
              <a:rPr lang="en-US" sz="4000" dirty="0"/>
              <a:t>Community Health Improvement </a:t>
            </a:r>
            <a:br>
              <a:rPr lang="en-US" sz="4000" dirty="0"/>
            </a:br>
            <a:r>
              <a:rPr lang="en-US" sz="4000" dirty="0"/>
              <a:t>(CHI) Sections and Programs</a:t>
            </a:r>
          </a:p>
        </p:txBody>
      </p:sp>
      <p:sp>
        <p:nvSpPr>
          <p:cNvPr id="3" name="Content Placeholder 2"/>
          <p:cNvSpPr>
            <a:spLocks noGrp="1"/>
          </p:cNvSpPr>
          <p:nvPr>
            <p:ph sz="half" idx="1"/>
          </p:nvPr>
        </p:nvSpPr>
        <p:spPr>
          <a:xfrm>
            <a:off x="2445888" y="1691442"/>
            <a:ext cx="3825603" cy="4321432"/>
          </a:xfrm>
        </p:spPr>
        <p:txBody>
          <a:bodyPr>
            <a:noAutofit/>
          </a:bodyPr>
          <a:lstStyle/>
          <a:p>
            <a:pPr marL="225425" indent="-225425">
              <a:buFont typeface="Arial" panose="020B0604020202020204" pitchFamily="34" charset="0"/>
              <a:buChar char="•"/>
            </a:pPr>
            <a:r>
              <a:rPr lang="en-US" sz="1200" b="1" dirty="0"/>
              <a:t>Environmental Epidemiology and Disease Registries</a:t>
            </a:r>
          </a:p>
          <a:p>
            <a:pPr marL="461963" lvl="1" indent="-236538">
              <a:buFont typeface="Courier New" panose="02070309020205020404" pitchFamily="49" charset="0"/>
              <a:buChar char="o"/>
            </a:pPr>
            <a:r>
              <a:rPr lang="en-US" sz="1200" dirty="0"/>
              <a:t>Birth Defects</a:t>
            </a:r>
          </a:p>
          <a:p>
            <a:pPr marL="461963" lvl="1" indent="-236538">
              <a:buFont typeface="Courier New" panose="02070309020205020404" pitchFamily="49" charset="0"/>
              <a:buChar char="o"/>
            </a:pPr>
            <a:r>
              <a:rPr lang="en-US" sz="1200" dirty="0"/>
              <a:t>Blood Lead Surveillance</a:t>
            </a:r>
          </a:p>
          <a:p>
            <a:pPr marL="461963" lvl="1" indent="-236538">
              <a:buFont typeface="Courier New" panose="02070309020205020404" pitchFamily="49" charset="0"/>
              <a:buChar char="o"/>
            </a:pPr>
            <a:r>
              <a:rPr lang="en-US" sz="1200" dirty="0"/>
              <a:t>Cancer</a:t>
            </a:r>
          </a:p>
          <a:p>
            <a:pPr marL="461963" lvl="1" indent="-236538">
              <a:buFont typeface="Courier New" panose="02070309020205020404" pitchFamily="49" charset="0"/>
              <a:buChar char="o"/>
            </a:pPr>
            <a:r>
              <a:rPr lang="en-US" sz="1200" dirty="0"/>
              <a:t>Occupational Health</a:t>
            </a:r>
          </a:p>
          <a:p>
            <a:pPr marL="225425" lvl="1" indent="0">
              <a:buNone/>
            </a:pPr>
            <a:endParaRPr lang="en-US" sz="1200" b="1" dirty="0"/>
          </a:p>
          <a:p>
            <a:pPr marL="230188" indent="-230188">
              <a:buFont typeface="Arial" panose="020B0604020202020204" pitchFamily="34" charset="0"/>
              <a:buChar char="•"/>
            </a:pPr>
            <a:r>
              <a:rPr lang="en-US" sz="1200" b="1" dirty="0"/>
              <a:t>Health Promotion and Chronic Disease</a:t>
            </a:r>
          </a:p>
          <a:p>
            <a:pPr marL="461963" lvl="1" indent="-230188">
              <a:buFont typeface="Courier New" panose="02070309020205020404" pitchFamily="49" charset="0"/>
              <a:buChar char="o"/>
            </a:pPr>
            <a:r>
              <a:rPr lang="en-US" sz="1200" dirty="0"/>
              <a:t>Alzheimer’s Program</a:t>
            </a:r>
          </a:p>
          <a:p>
            <a:pPr marL="461963" lvl="1" indent="-230188">
              <a:buFont typeface="Courier New" panose="02070309020205020404" pitchFamily="49" charset="0"/>
              <a:buChar char="o"/>
            </a:pPr>
            <a:r>
              <a:rPr lang="en-US" sz="1200" dirty="0"/>
              <a:t>Diabetes Control and Prevention</a:t>
            </a:r>
          </a:p>
          <a:p>
            <a:pPr marL="461963" lvl="1" indent="-230188">
              <a:buFont typeface="Courier New" panose="02070309020205020404" pitchFamily="49" charset="0"/>
              <a:buChar char="o"/>
            </a:pPr>
            <a:r>
              <a:rPr lang="en-US" sz="1200" dirty="0"/>
              <a:t>Heart Disease and Stroke</a:t>
            </a:r>
          </a:p>
          <a:p>
            <a:pPr marL="461963" lvl="1" indent="-230188">
              <a:buFont typeface="Courier New" panose="02070309020205020404" pitchFamily="49" charset="0"/>
              <a:buChar char="o"/>
            </a:pPr>
            <a:r>
              <a:rPr lang="en-US" sz="1200" dirty="0"/>
              <a:t>Comprehensive Cancer</a:t>
            </a:r>
          </a:p>
          <a:p>
            <a:pPr marL="461963" lvl="1" indent="-230188">
              <a:buFont typeface="Courier New" panose="02070309020205020404" pitchFamily="49" charset="0"/>
              <a:buChar char="o"/>
            </a:pPr>
            <a:r>
              <a:rPr lang="en-US" sz="1200" dirty="0"/>
              <a:t>Community and Worksite Wellness</a:t>
            </a:r>
          </a:p>
          <a:p>
            <a:pPr marL="461963" lvl="1" indent="-230188">
              <a:buFont typeface="Courier New" panose="02070309020205020404" pitchFamily="49" charset="0"/>
              <a:buChar char="o"/>
            </a:pPr>
            <a:r>
              <a:rPr lang="en-US" sz="1200" dirty="0"/>
              <a:t>Community Health Worker Program </a:t>
            </a:r>
          </a:p>
          <a:p>
            <a:pPr marL="461963" lvl="1" indent="-230188">
              <a:buFont typeface="Courier New" panose="02070309020205020404" pitchFamily="49" charset="0"/>
              <a:buChar char="o"/>
            </a:pPr>
            <a:r>
              <a:rPr lang="en-US" sz="1200" dirty="0"/>
              <a:t>Texas Healthy Communities Initiative </a:t>
            </a:r>
          </a:p>
          <a:p>
            <a:pPr marL="461963" lvl="1" indent="-230188">
              <a:buFont typeface="Courier New" panose="02070309020205020404" pitchFamily="49" charset="0"/>
              <a:buChar char="o"/>
            </a:pPr>
            <a:r>
              <a:rPr lang="en-US" sz="1200" dirty="0"/>
              <a:t>Obesity Prevention</a:t>
            </a:r>
          </a:p>
          <a:p>
            <a:pPr marL="461963" lvl="1" indent="-230188">
              <a:buFont typeface="Courier New" panose="02070309020205020404" pitchFamily="49" charset="0"/>
              <a:buChar char="o"/>
            </a:pPr>
            <a:r>
              <a:rPr lang="en-US" sz="1200" dirty="0"/>
              <a:t>School Health Program </a:t>
            </a:r>
          </a:p>
          <a:p>
            <a:pPr marL="461963" lvl="1" indent="-230188">
              <a:buFont typeface="Courier New" panose="02070309020205020404" pitchFamily="49" charset="0"/>
              <a:buChar char="o"/>
            </a:pPr>
            <a:r>
              <a:rPr lang="en-US" sz="1200" dirty="0"/>
              <a:t>Tobacco Prevention and Control </a:t>
            </a:r>
          </a:p>
        </p:txBody>
      </p:sp>
      <p:sp>
        <p:nvSpPr>
          <p:cNvPr id="6" name="Slide Number Placeholder 5"/>
          <p:cNvSpPr>
            <a:spLocks noGrp="1"/>
          </p:cNvSpPr>
          <p:nvPr>
            <p:ph type="sldNum" sz="quarter" idx="12"/>
          </p:nvPr>
        </p:nvSpPr>
        <p:spPr/>
        <p:txBody>
          <a:bodyPr/>
          <a:lstStyle/>
          <a:p>
            <a:fld id="{3264D530-B60B-4A5A-91C0-C766C58A4783}" type="slidenum">
              <a:rPr lang="en-US" smtClean="0"/>
              <a:t>6</a:t>
            </a:fld>
            <a:endParaRPr lang="en-US" dirty="0"/>
          </a:p>
        </p:txBody>
      </p:sp>
      <p:sp>
        <p:nvSpPr>
          <p:cNvPr id="4" name="AutoShape 2" descr="Image result for texas vital record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2">
            <a:extLst>
              <a:ext uri="{FF2B5EF4-FFF2-40B4-BE49-F238E27FC236}">
                <a16:creationId xmlns:a16="http://schemas.microsoft.com/office/drawing/2014/main" id="{3C745B32-7712-2F4C-6320-E7D2FC5767C5}"/>
              </a:ext>
            </a:extLst>
          </p:cNvPr>
          <p:cNvSpPr txBox="1">
            <a:spLocks/>
          </p:cNvSpPr>
          <p:nvPr/>
        </p:nvSpPr>
        <p:spPr>
          <a:xfrm>
            <a:off x="7019637" y="1711102"/>
            <a:ext cx="3648363" cy="3535155"/>
          </a:xfrm>
          <a:prstGeom prst="rect">
            <a:avLst/>
          </a:prstGeom>
        </p:spPr>
        <p:txBody>
          <a:bodyPr vert="horz" lIns="91440" tIns="45720" rIns="91440" bIns="45720" rtlCol="0">
            <a:noAutofit/>
          </a:bodyPr>
          <a:lstStyle>
            <a:lvl1pPr marL="457200" indent="-457200" algn="l" defTabSz="914377" rtl="0" eaLnBrk="1" latinLnBrk="0" hangingPunct="1">
              <a:lnSpc>
                <a:spcPct val="90000"/>
              </a:lnSpc>
              <a:spcBef>
                <a:spcPts val="1000"/>
              </a:spcBef>
              <a:buFont typeface="+mj-lt"/>
              <a:buAutoNum type="arabicPeriod"/>
              <a:defRPr sz="2400" kern="1200">
                <a:solidFill>
                  <a:schemeClr val="bg1"/>
                </a:solidFill>
                <a:latin typeface="+mn-lt"/>
                <a:ea typeface="+mn-ea"/>
                <a:cs typeface="+mn-cs"/>
              </a:defRPr>
            </a:lvl1pPr>
            <a:lvl2pPr marL="914389" indent="-457200" algn="l" defTabSz="914377" rtl="0" eaLnBrk="1" latinLnBrk="0" hangingPunct="1">
              <a:lnSpc>
                <a:spcPct val="90000"/>
              </a:lnSpc>
              <a:spcBef>
                <a:spcPts val="500"/>
              </a:spcBef>
              <a:buFont typeface="+mj-lt"/>
              <a:buAutoNum type="alphaLcPeriod"/>
              <a:defRPr sz="2400" kern="1200">
                <a:solidFill>
                  <a:schemeClr val="bg1"/>
                </a:solidFill>
                <a:latin typeface="+mn-lt"/>
                <a:ea typeface="+mn-ea"/>
                <a:cs typeface="+mn-cs"/>
              </a:defRPr>
            </a:lvl2pPr>
            <a:lvl3pPr marL="1371577" indent="-457200" algn="l" defTabSz="914377" rtl="0" eaLnBrk="1" latinLnBrk="0" hangingPunct="1">
              <a:lnSpc>
                <a:spcPct val="90000"/>
              </a:lnSpc>
              <a:spcBef>
                <a:spcPts val="500"/>
              </a:spcBef>
              <a:buFont typeface="+mj-lt"/>
              <a:buAutoNum type="romanLcPeriod"/>
              <a:defRPr sz="2400" kern="1200">
                <a:solidFill>
                  <a:schemeClr val="bg1"/>
                </a:solidFill>
                <a:latin typeface="+mn-lt"/>
                <a:ea typeface="+mn-ea"/>
                <a:cs typeface="+mn-cs"/>
              </a:defRPr>
            </a:lvl3pPr>
            <a:lvl4pPr marL="1828766"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4pPr>
            <a:lvl5pPr marL="2285955"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lvl="1" indent="-225425">
              <a:buFont typeface="Arial" panose="020B0604020202020204" pitchFamily="34" charset="0"/>
              <a:buChar char="•"/>
            </a:pPr>
            <a:r>
              <a:rPr lang="en-US" sz="1200" b="1" dirty="0"/>
              <a:t>Maternal and Child Health</a:t>
            </a:r>
            <a:endParaRPr lang="en-US" sz="1200" dirty="0"/>
          </a:p>
          <a:p>
            <a:pPr marL="461963" lvl="3" indent="-230188">
              <a:buFont typeface="Courier New" panose="02070309020205020404" pitchFamily="49" charset="0"/>
              <a:buChar char="o"/>
            </a:pPr>
            <a:r>
              <a:rPr lang="en-US" sz="1200" dirty="0"/>
              <a:t>Healthy Texas Babies </a:t>
            </a:r>
          </a:p>
          <a:p>
            <a:pPr marL="461963" lvl="3" indent="-230188">
              <a:buFont typeface="Courier New" panose="02070309020205020404" pitchFamily="49" charset="0"/>
              <a:buChar char="o"/>
            </a:pPr>
            <a:r>
              <a:rPr lang="en-US" sz="1200" dirty="0"/>
              <a:t>Texas Healthy Adolescent </a:t>
            </a:r>
          </a:p>
          <a:p>
            <a:pPr marL="461963" lvl="3" indent="-230188">
              <a:spcBef>
                <a:spcPts val="1000"/>
              </a:spcBef>
              <a:buFont typeface="Courier New" panose="02070309020205020404" pitchFamily="49" charset="0"/>
              <a:buChar char="o"/>
            </a:pPr>
            <a:r>
              <a:rPr lang="en-US" sz="1200" dirty="0"/>
              <a:t>MEDCARES</a:t>
            </a:r>
          </a:p>
          <a:p>
            <a:pPr marL="461963" lvl="3" indent="-230188">
              <a:spcBef>
                <a:spcPts val="1000"/>
              </a:spcBef>
              <a:buFont typeface="Courier New" panose="02070309020205020404" pitchFamily="49" charset="0"/>
              <a:buChar char="o"/>
            </a:pPr>
            <a:r>
              <a:rPr lang="en-US" sz="1200" dirty="0"/>
              <a:t>Newborn Screening Program</a:t>
            </a:r>
          </a:p>
          <a:p>
            <a:pPr marL="461963" lvl="3" indent="-230188">
              <a:buFont typeface="Courier New" panose="02070309020205020404" pitchFamily="49" charset="0"/>
              <a:buChar char="o"/>
            </a:pPr>
            <a:r>
              <a:rPr lang="en-US" sz="1200" dirty="0"/>
              <a:t>Oral Health Surveillance Program</a:t>
            </a:r>
          </a:p>
          <a:p>
            <a:pPr marL="461963" lvl="3" indent="-230188">
              <a:buFont typeface="Courier New" panose="02070309020205020404" pitchFamily="49" charset="0"/>
              <a:buChar char="o"/>
            </a:pPr>
            <a:r>
              <a:rPr lang="en-US" sz="1200" dirty="0"/>
              <a:t>Vision, Hearing and Spinal Screening</a:t>
            </a:r>
          </a:p>
          <a:p>
            <a:pPr marL="461963" lvl="3" indent="-230188">
              <a:buFont typeface="Courier New" panose="02070309020205020404" pitchFamily="49" charset="0"/>
              <a:buChar char="o"/>
            </a:pPr>
            <a:r>
              <a:rPr lang="en-US" sz="1200" dirty="0"/>
              <a:t>Injury Prevention</a:t>
            </a:r>
          </a:p>
          <a:p>
            <a:pPr marL="0" lvl="1" indent="0">
              <a:buNone/>
            </a:pPr>
            <a:endParaRPr lang="en-US" sz="1200" b="1" dirty="0"/>
          </a:p>
          <a:p>
            <a:pPr marL="225425" lvl="1" indent="-225425">
              <a:buFont typeface="Arial" panose="020B0604020202020204" pitchFamily="34" charset="0"/>
              <a:buChar char="•"/>
            </a:pPr>
            <a:r>
              <a:rPr lang="en-US" sz="1200" b="1" dirty="0"/>
              <a:t>Vital Statistics</a:t>
            </a:r>
          </a:p>
          <a:p>
            <a:pPr marL="461963" lvl="1" indent="-233363">
              <a:buFont typeface="Courier New" panose="02070309020205020404" pitchFamily="49" charset="0"/>
              <a:buChar char="o"/>
            </a:pPr>
            <a:r>
              <a:rPr lang="en-US" sz="1200" dirty="0"/>
              <a:t>Birth and death certificates</a:t>
            </a:r>
          </a:p>
          <a:p>
            <a:pPr marL="461963" lvl="1" indent="-233363">
              <a:buFont typeface="Courier New" panose="02070309020205020404" pitchFamily="49" charset="0"/>
              <a:buChar char="o"/>
            </a:pPr>
            <a:r>
              <a:rPr lang="en-US" sz="1200" dirty="0"/>
              <a:t>Marriage applications and divorce verifications</a:t>
            </a:r>
          </a:p>
          <a:p>
            <a:pPr marL="461963" lvl="1" indent="-233363">
              <a:buFont typeface="Courier New" panose="02070309020205020404" pitchFamily="49" charset="0"/>
              <a:buChar char="o"/>
            </a:pPr>
            <a:r>
              <a:rPr lang="en-US" sz="1200" dirty="0"/>
              <a:t>Adoption records </a:t>
            </a:r>
          </a:p>
        </p:txBody>
      </p:sp>
    </p:spTree>
    <p:extLst>
      <p:ext uri="{BB962C8B-B14F-4D97-AF65-F5344CB8AC3E}">
        <p14:creationId xmlns:p14="http://schemas.microsoft.com/office/powerpoint/2010/main" val="154171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21" y="136521"/>
            <a:ext cx="8388457" cy="1230461"/>
          </a:xfrm>
        </p:spPr>
        <p:txBody>
          <a:bodyPr/>
          <a:lstStyle/>
          <a:p>
            <a:r>
              <a:rPr lang="en-US" sz="4000" dirty="0"/>
              <a:t>Consumer Protection (CP) Sections and  Programs</a:t>
            </a:r>
          </a:p>
        </p:txBody>
      </p:sp>
      <p:sp>
        <p:nvSpPr>
          <p:cNvPr id="3" name="Content Placeholder 2"/>
          <p:cNvSpPr>
            <a:spLocks noGrp="1"/>
          </p:cNvSpPr>
          <p:nvPr>
            <p:ph sz="half" idx="1"/>
          </p:nvPr>
        </p:nvSpPr>
        <p:spPr>
          <a:xfrm>
            <a:off x="2437021" y="1616363"/>
            <a:ext cx="8388457" cy="3500581"/>
          </a:xfrm>
        </p:spPr>
        <p:txBody>
          <a:bodyPr>
            <a:noAutofit/>
          </a:bodyPr>
          <a:lstStyle/>
          <a:p>
            <a:pPr marL="230188" lvl="0" indent="-230188">
              <a:buFont typeface="Arial" panose="020B0604020202020204" pitchFamily="34" charset="0"/>
              <a:buChar char="•"/>
            </a:pPr>
            <a:r>
              <a:rPr lang="en-US" sz="1200" b="1" dirty="0"/>
              <a:t>EMS and Trauma Systems</a:t>
            </a:r>
          </a:p>
          <a:p>
            <a:pPr marL="461963" lvl="1" indent="-230188">
              <a:buFont typeface="Courier New" panose="02070309020205020404" pitchFamily="49" charset="0"/>
              <a:buChar char="o"/>
            </a:pPr>
            <a:r>
              <a:rPr lang="en-US" sz="1200" dirty="0"/>
              <a:t>Designate trauma, stroke, neonatal, maternal and fetal centers for excellence facilities, and</a:t>
            </a:r>
          </a:p>
          <a:p>
            <a:pPr marL="461963" lvl="1" indent="-230188">
              <a:buFont typeface="Courier New" panose="02070309020205020404" pitchFamily="49" charset="0"/>
              <a:buChar char="o"/>
            </a:pPr>
            <a:r>
              <a:rPr lang="en-US" sz="1200" dirty="0"/>
              <a:t>EMS provider, personnel, and vehicle licensing.</a:t>
            </a:r>
          </a:p>
          <a:p>
            <a:pPr marL="231775" lvl="1" indent="0">
              <a:buNone/>
            </a:pPr>
            <a:endParaRPr lang="en-US" sz="1200" dirty="0"/>
          </a:p>
          <a:p>
            <a:pPr marL="230188" lvl="0" indent="-230188">
              <a:buFont typeface="Arial" panose="020B0604020202020204" pitchFamily="34" charset="0"/>
              <a:buChar char="•"/>
            </a:pPr>
            <a:r>
              <a:rPr lang="en-US" sz="1200" b="1" dirty="0"/>
              <a:t>Drug, Food, and Meat Safety</a:t>
            </a:r>
          </a:p>
          <a:p>
            <a:pPr marL="403225" lvl="1" indent="-171450">
              <a:buFont typeface="Courier New" panose="02070309020205020404" pitchFamily="49" charset="0"/>
              <a:buChar char="o"/>
            </a:pPr>
            <a:r>
              <a:rPr lang="en-US" sz="1200" dirty="0"/>
              <a:t>Inspect and investigate consumer complaints and food-borne illness outbreaks, and</a:t>
            </a:r>
          </a:p>
          <a:p>
            <a:pPr marL="403225" lvl="1" indent="-171450">
              <a:buFont typeface="Courier New" panose="02070309020205020404" pitchFamily="49" charset="0"/>
              <a:buChar char="o"/>
            </a:pPr>
            <a:r>
              <a:rPr lang="en-US" sz="1200" dirty="0"/>
              <a:t>Licensing for drug, food, meat, and spa and tattoo facilities</a:t>
            </a:r>
          </a:p>
          <a:p>
            <a:pPr marL="231775" lvl="1" indent="0">
              <a:buNone/>
            </a:pPr>
            <a:endParaRPr lang="en-US" sz="1200" dirty="0"/>
          </a:p>
          <a:p>
            <a:pPr marL="230188" lvl="0" indent="-230188">
              <a:buFont typeface="Arial" panose="020B0604020202020204" pitchFamily="34" charset="0"/>
              <a:buChar char="•"/>
            </a:pPr>
            <a:r>
              <a:rPr lang="en-US" sz="1200" b="1" dirty="0"/>
              <a:t>Radiation Control</a:t>
            </a:r>
          </a:p>
          <a:p>
            <a:pPr marL="461963" lvl="1" indent="-230188">
              <a:buFont typeface="Courier New" panose="02070309020205020404" pitchFamily="49" charset="0"/>
              <a:buChar char="o"/>
            </a:pPr>
            <a:r>
              <a:rPr lang="en-US" altLang="en-US" sz="1200" dirty="0">
                <a:cs typeface="Times New Roman" panose="02020603050405020304" pitchFamily="18" charset="0"/>
              </a:rPr>
              <a:t>License and inspect radioactive materials and x-ray sources </a:t>
            </a:r>
          </a:p>
          <a:p>
            <a:pPr marL="231775" lvl="1" indent="0">
              <a:buNone/>
            </a:pPr>
            <a:endParaRPr lang="en-US" altLang="en-US" sz="1200" dirty="0">
              <a:cs typeface="Times New Roman" panose="02020603050405020304" pitchFamily="18" charset="0"/>
            </a:endParaRPr>
          </a:p>
          <a:p>
            <a:pPr marL="230188" indent="-230188">
              <a:buFont typeface="Arial" panose="020B0604020202020204" pitchFamily="34" charset="0"/>
              <a:buChar char="•"/>
            </a:pPr>
            <a:r>
              <a:rPr lang="en-US" sz="1200" b="1" dirty="0"/>
              <a:t>Environmental Health</a:t>
            </a:r>
          </a:p>
          <a:p>
            <a:pPr marL="461963" lvl="1" indent="-230188">
              <a:buFont typeface="Courier New" panose="02070309020205020404" pitchFamily="49" charset="0"/>
              <a:buChar char="o"/>
            </a:pPr>
            <a:r>
              <a:rPr lang="en-US" sz="1200" dirty="0"/>
              <a:t>Protect from </a:t>
            </a:r>
            <a:r>
              <a:rPr lang="en-US" altLang="en-US" sz="1200" dirty="0">
                <a:cs typeface="Times New Roman" panose="02020603050405020304" pitchFamily="18" charset="0"/>
              </a:rPr>
              <a:t>unsafe products, dangerous chemicals, and hazardous conditions at public locations, such as public pools and youth camps.</a:t>
            </a:r>
            <a:endParaRPr lang="en-US" sz="1200" dirty="0"/>
          </a:p>
        </p:txBody>
      </p:sp>
      <p:sp>
        <p:nvSpPr>
          <p:cNvPr id="6" name="Slide Number Placeholder 5"/>
          <p:cNvSpPr>
            <a:spLocks noGrp="1"/>
          </p:cNvSpPr>
          <p:nvPr>
            <p:ph type="sldNum" sz="quarter" idx="12"/>
          </p:nvPr>
        </p:nvSpPr>
        <p:spPr/>
        <p:txBody>
          <a:bodyPr/>
          <a:lstStyle/>
          <a:p>
            <a:fld id="{3264D530-B60B-4A5A-91C0-C766C58A4783}" type="slidenum">
              <a:rPr lang="en-US" smtClean="0"/>
              <a:t>7</a:t>
            </a:fld>
            <a:endParaRPr lang="en-US" dirty="0"/>
          </a:p>
        </p:txBody>
      </p:sp>
    </p:spTree>
    <p:extLst>
      <p:ext uri="{BB962C8B-B14F-4D97-AF65-F5344CB8AC3E}">
        <p14:creationId xmlns:p14="http://schemas.microsoft.com/office/powerpoint/2010/main" val="1508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164" y="240145"/>
            <a:ext cx="9137996" cy="1145310"/>
          </a:xfrm>
        </p:spPr>
        <p:txBody>
          <a:bodyPr/>
          <a:lstStyle/>
          <a:p>
            <a:r>
              <a:rPr lang="en-US" sz="3600" dirty="0"/>
              <a:t>Laboratory and Infectious Disease Services (LIDS) Sections and  Programs</a:t>
            </a:r>
          </a:p>
        </p:txBody>
      </p:sp>
      <p:sp>
        <p:nvSpPr>
          <p:cNvPr id="3" name="Content Placeholder 2"/>
          <p:cNvSpPr>
            <a:spLocks noGrp="1"/>
          </p:cNvSpPr>
          <p:nvPr>
            <p:ph sz="half" idx="1"/>
          </p:nvPr>
        </p:nvSpPr>
        <p:spPr>
          <a:xfrm>
            <a:off x="2445887" y="1691442"/>
            <a:ext cx="6698113" cy="2972922"/>
          </a:xfrm>
        </p:spPr>
        <p:txBody>
          <a:bodyPr>
            <a:noAutofit/>
          </a:bodyPr>
          <a:lstStyle/>
          <a:p>
            <a:pPr marL="285750" indent="-285750">
              <a:buFont typeface="Arial" panose="020B0604020202020204" pitchFamily="34" charset="0"/>
              <a:buChar char="•"/>
            </a:pPr>
            <a:r>
              <a:rPr lang="en-US" sz="1200" b="1" dirty="0">
                <a:latin typeface="+mn-lt"/>
              </a:rPr>
              <a:t>Infectious Disease Prevention</a:t>
            </a:r>
          </a:p>
          <a:p>
            <a:pPr marL="742939" lvl="1" indent="-285750">
              <a:buFont typeface="Arial" panose="020B0604020202020204" pitchFamily="34" charset="0"/>
              <a:buChar char="•"/>
            </a:pPr>
            <a:r>
              <a:rPr lang="en-US" sz="1200" dirty="0"/>
              <a:t>Healthcare Associated Infections/Preventable Adverse Events</a:t>
            </a:r>
          </a:p>
          <a:p>
            <a:pPr marL="742939" lvl="1" indent="-285750">
              <a:buFont typeface="Arial" panose="020B0604020202020204" pitchFamily="34" charset="0"/>
              <a:buChar char="•"/>
            </a:pPr>
            <a:r>
              <a:rPr lang="en-US" sz="1200" dirty="0"/>
              <a:t>Immunizations — Childhood and Adult</a:t>
            </a:r>
          </a:p>
          <a:p>
            <a:pPr marL="742939" lvl="1" indent="-285750">
              <a:buFont typeface="Arial" panose="020B0604020202020204" pitchFamily="34" charset="0"/>
              <a:buChar char="•"/>
            </a:pPr>
            <a:r>
              <a:rPr lang="en-US" sz="1200" dirty="0"/>
              <a:t>Infectious Disease Surveillance and Outbreak Response</a:t>
            </a:r>
          </a:p>
          <a:p>
            <a:pPr marL="742939" lvl="1" indent="-285750">
              <a:buFont typeface="Arial" panose="020B0604020202020204" pitchFamily="34" charset="0"/>
              <a:buChar char="•"/>
            </a:pPr>
            <a:r>
              <a:rPr lang="en-US" sz="1200" dirty="0"/>
              <a:t>Zoonosis Surveillance and Control</a:t>
            </a:r>
          </a:p>
          <a:p>
            <a:pPr marL="285750" indent="-285750">
              <a:buFont typeface="Arial" panose="020B0604020202020204" pitchFamily="34" charset="0"/>
              <a:buChar char="•"/>
            </a:pPr>
            <a:r>
              <a:rPr lang="en-US" sz="1200" b="1" dirty="0"/>
              <a:t>Hep-C</a:t>
            </a:r>
            <a:r>
              <a:rPr lang="en-US" sz="1200" b="1" dirty="0">
                <a:latin typeface="+mn-lt"/>
              </a:rPr>
              <a:t>, HIV</a:t>
            </a:r>
            <a:r>
              <a:rPr lang="en-US" sz="1200" b="1" dirty="0"/>
              <a:t> and </a:t>
            </a:r>
            <a:r>
              <a:rPr lang="en-US" sz="1200" b="1" dirty="0">
                <a:latin typeface="+mn-lt"/>
              </a:rPr>
              <a:t>STDs, TB</a:t>
            </a:r>
          </a:p>
          <a:p>
            <a:pPr marL="742939" lvl="1" indent="-285750">
              <a:buFont typeface="Arial" panose="020B0604020202020204" pitchFamily="34" charset="0"/>
              <a:buChar char="•"/>
            </a:pPr>
            <a:r>
              <a:rPr lang="en-US" sz="1200" dirty="0"/>
              <a:t>Prevention and Treatment</a:t>
            </a:r>
          </a:p>
          <a:p>
            <a:pPr marL="742939" lvl="1" indent="-285750">
              <a:buFont typeface="Arial" panose="020B0604020202020204" pitchFamily="34" charset="0"/>
              <a:buChar char="•"/>
            </a:pPr>
            <a:r>
              <a:rPr lang="en-US" sz="1200" dirty="0"/>
              <a:t>Medication Programs</a:t>
            </a:r>
          </a:p>
          <a:p>
            <a:pPr marL="285750" indent="-285750">
              <a:buFont typeface="Arial" panose="020B0604020202020204" pitchFamily="34" charset="0"/>
              <a:buChar char="•"/>
            </a:pPr>
            <a:r>
              <a:rPr lang="en-US" sz="1200" b="1" dirty="0">
                <a:latin typeface="+mn-lt"/>
              </a:rPr>
              <a:t>Laboratory Services</a:t>
            </a:r>
          </a:p>
          <a:p>
            <a:pPr marL="742939" lvl="1" indent="-285750">
              <a:buFont typeface="Arial" panose="020B0604020202020204" pitchFamily="34" charset="0"/>
              <a:buChar char="•"/>
            </a:pPr>
            <a:r>
              <a:rPr lang="en-US" sz="1200" dirty="0"/>
              <a:t>One of largest public health laboratories in U.S. </a:t>
            </a:r>
          </a:p>
        </p:txBody>
      </p:sp>
      <p:sp>
        <p:nvSpPr>
          <p:cNvPr id="6" name="Slide Number Placeholder 5"/>
          <p:cNvSpPr>
            <a:spLocks noGrp="1"/>
          </p:cNvSpPr>
          <p:nvPr>
            <p:ph type="sldNum" sz="quarter" idx="12"/>
          </p:nvPr>
        </p:nvSpPr>
        <p:spPr/>
        <p:txBody>
          <a:bodyPr/>
          <a:lstStyle/>
          <a:p>
            <a:fld id="{3264D530-B60B-4A5A-91C0-C766C58A4783}" type="slidenum">
              <a:rPr lang="en-US" smtClean="0"/>
              <a:t>8</a:t>
            </a:fld>
            <a:endParaRPr lang="en-US" dirty="0"/>
          </a:p>
        </p:txBody>
      </p:sp>
    </p:spTree>
    <p:extLst>
      <p:ext uri="{BB962C8B-B14F-4D97-AF65-F5344CB8AC3E}">
        <p14:creationId xmlns:p14="http://schemas.microsoft.com/office/powerpoint/2010/main" val="874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291" y="212436"/>
            <a:ext cx="9809018" cy="1165432"/>
          </a:xfrm>
        </p:spPr>
        <p:txBody>
          <a:bodyPr/>
          <a:lstStyle/>
          <a:p>
            <a:r>
              <a:rPr lang="en-US" sz="4000" dirty="0"/>
              <a:t>Regional and Local Health Operations (RLHO) Sections and Programs</a:t>
            </a:r>
          </a:p>
        </p:txBody>
      </p:sp>
      <p:sp>
        <p:nvSpPr>
          <p:cNvPr id="3" name="Content Placeholder 2"/>
          <p:cNvSpPr>
            <a:spLocks noGrp="1"/>
          </p:cNvSpPr>
          <p:nvPr>
            <p:ph sz="half" idx="1"/>
          </p:nvPr>
        </p:nvSpPr>
        <p:spPr>
          <a:xfrm>
            <a:off x="2447637" y="1588655"/>
            <a:ext cx="7546108" cy="5132825"/>
          </a:xfrm>
        </p:spPr>
        <p:txBody>
          <a:bodyPr>
            <a:noAutofit/>
          </a:bodyPr>
          <a:lstStyle/>
          <a:p>
            <a:pPr marL="230188" lvl="0" indent="-230188">
              <a:lnSpc>
                <a:spcPct val="100000"/>
              </a:lnSpc>
              <a:spcBef>
                <a:spcPts val="0"/>
              </a:spcBef>
              <a:buFont typeface="Arial" panose="020B0604020202020204" pitchFamily="34" charset="0"/>
              <a:buChar char="•"/>
            </a:pPr>
            <a:r>
              <a:rPr lang="en-US" sz="1200" b="1" dirty="0"/>
              <a:t>Border Public Health</a:t>
            </a:r>
          </a:p>
          <a:p>
            <a:pPr marL="461963" lvl="1" indent="-231775">
              <a:lnSpc>
                <a:spcPct val="100000"/>
              </a:lnSpc>
              <a:spcBef>
                <a:spcPts val="0"/>
              </a:spcBef>
              <a:buFont typeface="Arial" panose="020B0604020202020204" pitchFamily="34" charset="0"/>
              <a:buChar char="•"/>
            </a:pPr>
            <a:r>
              <a:rPr lang="en-US" sz="1200" dirty="0"/>
              <a:t>Develop community-based border public health initiatives and coordinate binational public health activities, and</a:t>
            </a:r>
          </a:p>
          <a:p>
            <a:pPr marL="461963" lvl="1" indent="-231775">
              <a:lnSpc>
                <a:spcPct val="100000"/>
              </a:lnSpc>
              <a:spcBef>
                <a:spcPts val="0"/>
              </a:spcBef>
              <a:buFont typeface="Arial" panose="020B0604020202020204" pitchFamily="34" charset="0"/>
              <a:buChar char="•"/>
            </a:pPr>
            <a:r>
              <a:rPr lang="en-US" sz="1200" dirty="0"/>
              <a:t>maintain border health data.</a:t>
            </a:r>
          </a:p>
          <a:p>
            <a:pPr marL="0" indent="0">
              <a:lnSpc>
                <a:spcPct val="100000"/>
              </a:lnSpc>
              <a:spcBef>
                <a:spcPts val="0"/>
              </a:spcBef>
              <a:buNone/>
            </a:pPr>
            <a:endParaRPr lang="en-US" sz="1200" b="1" dirty="0"/>
          </a:p>
          <a:p>
            <a:pPr marL="230188" indent="-230188">
              <a:lnSpc>
                <a:spcPct val="100000"/>
              </a:lnSpc>
              <a:spcBef>
                <a:spcPts val="0"/>
              </a:spcBef>
              <a:buFont typeface="Arial" panose="020B0604020202020204" pitchFamily="34" charset="0"/>
              <a:buChar char="•"/>
            </a:pPr>
            <a:r>
              <a:rPr lang="en-US" sz="1200" b="1" dirty="0"/>
              <a:t>Fill service gaps throughout the state</a:t>
            </a:r>
          </a:p>
          <a:p>
            <a:pPr marL="461963" lvl="1" indent="-231775">
              <a:lnSpc>
                <a:spcPct val="100000"/>
              </a:lnSpc>
              <a:spcBef>
                <a:spcPts val="0"/>
              </a:spcBef>
              <a:buClr>
                <a:schemeClr val="bg1"/>
              </a:buClr>
              <a:buFont typeface="Arial" panose="020B0604020202020204" pitchFamily="34" charset="0"/>
              <a:buChar char="•"/>
              <a:defRPr/>
            </a:pPr>
            <a:r>
              <a:rPr lang="en-US" sz="1200" dirty="0"/>
              <a:t>Case management services for special needs children, pregnant women and at-risk children on Medicaid,</a:t>
            </a:r>
          </a:p>
          <a:p>
            <a:pPr marL="461963" lvl="1" indent="-231775">
              <a:lnSpc>
                <a:spcPct val="100000"/>
              </a:lnSpc>
              <a:spcBef>
                <a:spcPts val="0"/>
              </a:spcBef>
              <a:buClr>
                <a:schemeClr val="bg1"/>
              </a:buClr>
              <a:buFont typeface="Arial" panose="020B0604020202020204" pitchFamily="34" charset="0"/>
              <a:buChar char="•"/>
              <a:defRPr/>
            </a:pPr>
            <a:r>
              <a:rPr lang="en-US" sz="1200" dirty="0"/>
              <a:t>epidemiology − infectious and chronic diseases,</a:t>
            </a:r>
          </a:p>
          <a:p>
            <a:pPr marL="461963" lvl="1" indent="-231775">
              <a:lnSpc>
                <a:spcPct val="100000"/>
              </a:lnSpc>
              <a:spcBef>
                <a:spcPts val="0"/>
              </a:spcBef>
              <a:buClr>
                <a:schemeClr val="bg1"/>
              </a:buClr>
              <a:buFont typeface="Arial" panose="020B0604020202020204" pitchFamily="34" charset="0"/>
              <a:buChar char="•"/>
              <a:defRPr/>
            </a:pPr>
            <a:r>
              <a:rPr lang="en-US" sz="1200" dirty="0"/>
              <a:t>family health services − individual and population-based,</a:t>
            </a:r>
          </a:p>
          <a:p>
            <a:pPr marL="461963" lvl="1" indent="-231775">
              <a:lnSpc>
                <a:spcPct val="100000"/>
              </a:lnSpc>
              <a:spcBef>
                <a:spcPts val="0"/>
              </a:spcBef>
              <a:buClr>
                <a:schemeClr val="bg1"/>
              </a:buClr>
              <a:buFont typeface="Arial" panose="020B0604020202020204" pitchFamily="34" charset="0"/>
              <a:buChar char="•"/>
              <a:defRPr/>
            </a:pPr>
            <a:r>
              <a:rPr lang="en-US" sz="1200" dirty="0"/>
              <a:t>HIV and STD technical support and disease intervention activities</a:t>
            </a:r>
          </a:p>
          <a:p>
            <a:pPr marL="461963" lvl="1" indent="-231775">
              <a:lnSpc>
                <a:spcPct val="100000"/>
              </a:lnSpc>
              <a:spcBef>
                <a:spcPts val="0"/>
              </a:spcBef>
              <a:buClr>
                <a:schemeClr val="bg1"/>
              </a:buClr>
              <a:buFont typeface="Arial" panose="020B0604020202020204" pitchFamily="34" charset="0"/>
              <a:buChar char="•"/>
              <a:defRPr/>
            </a:pPr>
            <a:r>
              <a:rPr lang="en-US" sz="1200" dirty="0"/>
              <a:t>Immunizations,</a:t>
            </a:r>
          </a:p>
          <a:p>
            <a:pPr marL="461963" lvl="1" indent="-231775">
              <a:lnSpc>
                <a:spcPct val="100000"/>
              </a:lnSpc>
              <a:spcBef>
                <a:spcPts val="0"/>
              </a:spcBef>
              <a:buClr>
                <a:schemeClr val="bg1"/>
              </a:buClr>
              <a:buFont typeface="Arial" panose="020B0604020202020204" pitchFamily="34" charset="0"/>
              <a:buChar char="•"/>
              <a:defRPr/>
            </a:pPr>
            <a:r>
              <a:rPr lang="en-US" sz="1200" dirty="0"/>
              <a:t>oral health prevention and surveillance,</a:t>
            </a:r>
          </a:p>
          <a:p>
            <a:pPr marL="461963" lvl="1" indent="-231775">
              <a:lnSpc>
                <a:spcPct val="100000"/>
              </a:lnSpc>
              <a:spcBef>
                <a:spcPts val="0"/>
              </a:spcBef>
              <a:buClr>
                <a:schemeClr val="bg1"/>
              </a:buClr>
              <a:buFont typeface="Arial" panose="020B0604020202020204" pitchFamily="34" charset="0"/>
              <a:buChar char="•"/>
              <a:defRPr/>
            </a:pPr>
            <a:r>
              <a:rPr lang="en-US" sz="1200" dirty="0"/>
              <a:t>public health sanitation, and</a:t>
            </a:r>
          </a:p>
          <a:p>
            <a:pPr marL="461963" lvl="1" indent="-231775">
              <a:lnSpc>
                <a:spcPct val="100000"/>
              </a:lnSpc>
              <a:spcBef>
                <a:spcPts val="0"/>
              </a:spcBef>
              <a:buClr>
                <a:schemeClr val="bg1"/>
              </a:buClr>
              <a:buFont typeface="Arial" panose="020B0604020202020204" pitchFamily="34" charset="0"/>
              <a:buChar char="•"/>
              <a:defRPr/>
            </a:pPr>
            <a:r>
              <a:rPr lang="en-US" sz="1200" dirty="0"/>
              <a:t>Tuberculosis case management, screening and outbreak response.</a:t>
            </a:r>
          </a:p>
          <a:p>
            <a:pPr marL="230188" lvl="1" indent="0">
              <a:lnSpc>
                <a:spcPct val="100000"/>
              </a:lnSpc>
              <a:spcBef>
                <a:spcPts val="0"/>
              </a:spcBef>
              <a:buClr>
                <a:schemeClr val="bg1"/>
              </a:buClr>
              <a:buNone/>
              <a:defRPr/>
            </a:pPr>
            <a:endParaRPr lang="en-US" sz="1200" dirty="0"/>
          </a:p>
          <a:p>
            <a:pPr marL="230188" indent="-230188">
              <a:lnSpc>
                <a:spcPct val="100000"/>
              </a:lnSpc>
              <a:spcBef>
                <a:spcPts val="0"/>
              </a:spcBef>
              <a:buFont typeface="Arial" panose="020B0604020202020204" pitchFamily="34" charset="0"/>
              <a:buChar char="•"/>
            </a:pPr>
            <a:r>
              <a:rPr lang="en-US" sz="1200" b="1" dirty="0"/>
              <a:t>Health Emergency Preparedness and Response</a:t>
            </a:r>
          </a:p>
          <a:p>
            <a:pPr marL="461963" lvl="2" indent="-231775">
              <a:lnSpc>
                <a:spcPct val="100000"/>
              </a:lnSpc>
              <a:spcBef>
                <a:spcPts val="0"/>
              </a:spcBef>
              <a:buClr>
                <a:schemeClr val="bg1"/>
              </a:buClr>
              <a:buFont typeface="Arial" panose="020B0604020202020204" pitchFamily="34" charset="0"/>
              <a:buChar char="•"/>
              <a:defRPr/>
            </a:pPr>
            <a:r>
              <a:rPr lang="en-US" altLang="en-US" sz="1200" dirty="0">
                <a:cs typeface="Times New Roman" panose="02020603050405020304" pitchFamily="18" charset="0"/>
              </a:rPr>
              <a:t>Coordinate and provide public health and medical response to infectious disease outbreaks, natural disasters and industrial accidents,</a:t>
            </a:r>
          </a:p>
          <a:p>
            <a:pPr marL="461963" lvl="2" indent="-231775">
              <a:lnSpc>
                <a:spcPct val="100000"/>
              </a:lnSpc>
              <a:spcBef>
                <a:spcPts val="0"/>
              </a:spcBef>
              <a:buClr>
                <a:schemeClr val="bg1"/>
              </a:buClr>
              <a:buFont typeface="Arial" panose="020B0604020202020204" pitchFamily="34" charset="0"/>
              <a:buChar char="•"/>
              <a:defRPr/>
            </a:pPr>
            <a:r>
              <a:rPr lang="en-US" altLang="en-US" sz="1200" dirty="0">
                <a:cs typeface="Times New Roman" panose="02020603050405020304" pitchFamily="18" charset="0"/>
              </a:rPr>
              <a:t>coordinate the delivery of state and federal emergency assets and assistance, and </a:t>
            </a:r>
          </a:p>
          <a:p>
            <a:pPr marL="461963" lvl="2" indent="-231775">
              <a:lnSpc>
                <a:spcPct val="100000"/>
              </a:lnSpc>
              <a:spcBef>
                <a:spcPts val="0"/>
              </a:spcBef>
              <a:buClr>
                <a:schemeClr val="bg1"/>
              </a:buClr>
              <a:buFont typeface="Arial" panose="020B0604020202020204" pitchFamily="34" charset="0"/>
              <a:buChar char="•"/>
              <a:defRPr/>
            </a:pPr>
            <a:r>
              <a:rPr lang="en-US" sz="1200" dirty="0"/>
              <a:t>Liaison with local health departments and health authorities.</a:t>
            </a:r>
          </a:p>
          <a:p>
            <a:pPr marL="230188" lvl="1" indent="0">
              <a:lnSpc>
                <a:spcPct val="100000"/>
              </a:lnSpc>
              <a:spcBef>
                <a:spcPts val="0"/>
              </a:spcBef>
              <a:buClr>
                <a:schemeClr val="bg1"/>
              </a:buClr>
              <a:buNone/>
              <a:defRPr/>
            </a:pPr>
            <a:endParaRPr lang="en-US" sz="1200" dirty="0"/>
          </a:p>
          <a:p>
            <a:pPr marL="230188" indent="-230188">
              <a:lnSpc>
                <a:spcPct val="100000"/>
              </a:lnSpc>
              <a:spcBef>
                <a:spcPts val="0"/>
              </a:spcBef>
              <a:buFont typeface="Arial" panose="020B0604020202020204" pitchFamily="34" charset="0"/>
              <a:buChar char="•"/>
            </a:pPr>
            <a:r>
              <a:rPr lang="en-US" sz="1200" b="1" dirty="0"/>
              <a:t>Texas Center for Infectious Disease</a:t>
            </a:r>
          </a:p>
          <a:p>
            <a:pPr marL="461963" lvl="1" indent="-231775">
              <a:lnSpc>
                <a:spcPct val="100000"/>
              </a:lnSpc>
              <a:spcBef>
                <a:spcPts val="0"/>
              </a:spcBef>
              <a:buFont typeface="Arial" panose="020B0604020202020204" pitchFamily="34" charset="0"/>
              <a:buChar char="•"/>
            </a:pPr>
            <a:r>
              <a:rPr lang="en-US" sz="1200" dirty="0"/>
              <a:t>Provide in-patient treatment for hard-to-treat TB patients, and</a:t>
            </a:r>
          </a:p>
          <a:p>
            <a:pPr marL="461963" lvl="1" indent="-231775">
              <a:lnSpc>
                <a:spcPct val="100000"/>
              </a:lnSpc>
              <a:spcBef>
                <a:spcPts val="0"/>
              </a:spcBef>
              <a:buFont typeface="Arial" panose="020B0604020202020204" pitchFamily="34" charset="0"/>
              <a:buChar char="•"/>
            </a:pPr>
            <a:r>
              <a:rPr lang="en-US" sz="1200" dirty="0"/>
              <a:t>manage patients with Hansen's Disease through out-patient clinic.</a:t>
            </a:r>
          </a:p>
          <a:p>
            <a:pPr marL="461963" lvl="1" indent="-231775">
              <a:lnSpc>
                <a:spcPct val="100000"/>
              </a:lnSpc>
              <a:spcBef>
                <a:spcPts val="0"/>
              </a:spcBef>
              <a:buClr>
                <a:schemeClr val="bg1"/>
              </a:buClr>
              <a:buFont typeface="Arial" panose="020B0604020202020204" pitchFamily="34" charset="0"/>
              <a:buChar char="•"/>
              <a:defRPr/>
            </a:pPr>
            <a:endParaRPr lang="en-US" sz="1200" dirty="0"/>
          </a:p>
        </p:txBody>
      </p:sp>
      <p:sp>
        <p:nvSpPr>
          <p:cNvPr id="6" name="Slide Number Placeholder 5"/>
          <p:cNvSpPr>
            <a:spLocks noGrp="1"/>
          </p:cNvSpPr>
          <p:nvPr>
            <p:ph type="sldNum" sz="quarter" idx="12"/>
          </p:nvPr>
        </p:nvSpPr>
        <p:spPr/>
        <p:txBody>
          <a:bodyPr/>
          <a:lstStyle/>
          <a:p>
            <a:fld id="{3264D530-B60B-4A5A-91C0-C766C58A4783}" type="slidenum">
              <a:rPr lang="en-US" smtClean="0"/>
              <a:t>9</a:t>
            </a:fld>
            <a:endParaRPr lang="en-US" dirty="0"/>
          </a:p>
        </p:txBody>
      </p:sp>
    </p:spTree>
    <p:extLst>
      <p:ext uri="{BB962C8B-B14F-4D97-AF65-F5344CB8AC3E}">
        <p14:creationId xmlns:p14="http://schemas.microsoft.com/office/powerpoint/2010/main" val="2004934617"/>
      </p:ext>
    </p:extLst>
  </p:cSld>
  <p:clrMapOvr>
    <a:masterClrMapping/>
  </p:clrMapOvr>
</p:sld>
</file>

<file path=ppt/theme/theme1.xml><?xml version="1.0" encoding="utf-8"?>
<a:theme xmlns:a="http://schemas.openxmlformats.org/drawingml/2006/main" name="Dark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FD74A46D-E7C3-4CA3-8E28-7B82C7E298BD}"/>
    </a:ext>
  </a:extLst>
</a:theme>
</file>

<file path=ppt/theme/theme2.xml><?xml version="1.0" encoding="utf-8"?>
<a:theme xmlns:a="http://schemas.openxmlformats.org/drawingml/2006/main" name="Bright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D1CC0A1B-1CDC-448C-953F-4E90B234976E}"/>
    </a:ext>
  </a:extLst>
</a:theme>
</file>

<file path=ppt/theme/theme3.xml><?xml version="1.0" encoding="utf-8"?>
<a:theme xmlns:a="http://schemas.openxmlformats.org/drawingml/2006/main" name="1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Member Training.potx" id="{13FBEAB4-C12E-4A22-86C5-00915ABF0392}" vid="{4B8772AD-6C50-428B-BAC9-B0A7246177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3C9473B9FFAD44931B97A5EEA716C7" ma:contentTypeVersion="4" ma:contentTypeDescription="Create a new document." ma:contentTypeScope="" ma:versionID="5dcf35f34101d7e78a5e74cdbf177725">
  <xsd:schema xmlns:xsd="http://www.w3.org/2001/XMLSchema" xmlns:xs="http://www.w3.org/2001/XMLSchema" xmlns:p="http://schemas.microsoft.com/office/2006/metadata/properties" xmlns:ns2="d29ee822-12bb-4cac-a395-6a21cefb040d" targetNamespace="http://schemas.microsoft.com/office/2006/metadata/properties" ma:root="true" ma:fieldsID="19b1550e1ae0abbc48a14478a11b00a9" ns2:_="">
    <xsd:import namespace="d29ee822-12bb-4cac-a395-6a21cefb04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ee822-12bb-4cac-a395-6a21cefb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DADE05-07A6-4B02-876A-33A0728BB02C}">
  <ds:schemaRefs>
    <ds:schemaRef ds:uri="http://schemas.microsoft.com/sharepoint/v3/contenttype/forms"/>
  </ds:schemaRefs>
</ds:datastoreItem>
</file>

<file path=customXml/itemProps2.xml><?xml version="1.0" encoding="utf-8"?>
<ds:datastoreItem xmlns:ds="http://schemas.openxmlformats.org/officeDocument/2006/customXml" ds:itemID="{9DA4916F-5A90-4262-83BE-F7B9ABAD38E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0F27790-CACB-4179-9BC7-061ECFB4C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ee822-12bb-4cac-a395-6a21cefb0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DSHS new employee orientation Draft 2</Template>
  <TotalTime>25803</TotalTime>
  <Words>2854</Words>
  <Application>Microsoft Office PowerPoint</Application>
  <PresentationFormat>Widescreen</PresentationFormat>
  <Paragraphs>361</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Courier New</vt:lpstr>
      <vt:lpstr>Rockwell</vt:lpstr>
      <vt:lpstr>Symbol</vt:lpstr>
      <vt:lpstr>Verdana</vt:lpstr>
      <vt:lpstr>Dark Room</vt:lpstr>
      <vt:lpstr>Bright Room</vt:lpstr>
      <vt:lpstr>1_Dark Room</vt:lpstr>
      <vt:lpstr>Advisory Committee Member Training</vt:lpstr>
      <vt:lpstr>Welcome</vt:lpstr>
      <vt:lpstr>Department of State Health Services (DSHS)</vt:lpstr>
      <vt:lpstr>DSHS Organizational Overview</vt:lpstr>
      <vt:lpstr>Chief  State Epidemiologist (CSE)</vt:lpstr>
      <vt:lpstr>Community Health Improvement  (CHI) Sections and Programs</vt:lpstr>
      <vt:lpstr>Consumer Protection (CP) Sections and  Programs</vt:lpstr>
      <vt:lpstr>Laboratory and Infectious Disease Services (LIDS) Sections and  Programs</vt:lpstr>
      <vt:lpstr>Regional and Local Health Operations (RLHO) Sections and Programs</vt:lpstr>
      <vt:lpstr>Public Health Regions (PHRs)</vt:lpstr>
      <vt:lpstr>Center for Public  Health Policy &amp; Practice (CPHPP) </vt:lpstr>
      <vt:lpstr>Chief of Staff</vt:lpstr>
      <vt:lpstr>Finance</vt:lpstr>
      <vt:lpstr>Program Operations</vt:lpstr>
      <vt:lpstr>DSHS Web Resources</vt:lpstr>
      <vt:lpstr>Thank you for contributing your time and service  at the Department of State Health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DSHS</dc:title>
  <dc:creator>Carolyn Bivens</dc:creator>
  <cp:lastModifiedBy>Castillo,Jacqueline (DSHS)</cp:lastModifiedBy>
  <cp:revision>576</cp:revision>
  <dcterms:created xsi:type="dcterms:W3CDTF">2017-09-14T12:16:15Z</dcterms:created>
  <dcterms:modified xsi:type="dcterms:W3CDTF">2023-06-26T16:58:52Z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0x010100EB3C9473B9FFAD44931B97A5EEA716C7</vt:lpwstr>
  </property>
</Properties>
</file>