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4"/>
    <p:sldMasterId id="2147483683" r:id="rId5"/>
    <p:sldMasterId id="2147483708" r:id="rId6"/>
  </p:sldMasterIdLst>
  <p:notesMasterIdLst>
    <p:notesMasterId r:id="rId12"/>
  </p:notesMasterIdLst>
  <p:handoutMasterIdLst>
    <p:handoutMasterId r:id="rId13"/>
  </p:handoutMasterIdLst>
  <p:sldIdLst>
    <p:sldId id="256" r:id="rId7"/>
    <p:sldId id="389" r:id="rId8"/>
    <p:sldId id="391" r:id="rId9"/>
    <p:sldId id="258" r:id="rId10"/>
    <p:sldId id="262" r:id="rId1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a:srgbClr val="C5DDF4"/>
    <a:srgbClr val="1E3C79"/>
    <a:srgbClr val="1E3C7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104" d="100"/>
          <a:sy n="104" d="100"/>
        </p:scale>
        <p:origin x="786" y="108"/>
      </p:cViewPr>
      <p:guideLst/>
    </p:cSldViewPr>
  </p:slideViewPr>
  <p:notesTextViewPr>
    <p:cViewPr>
      <p:scale>
        <a:sx n="1" d="1"/>
        <a:sy n="1" d="1"/>
      </p:scale>
      <p:origin x="0" y="0"/>
    </p:cViewPr>
  </p:notesTextViewPr>
  <p:sorterViewPr>
    <p:cViewPr varScale="1">
      <p:scale>
        <a:sx n="1" d="1"/>
        <a:sy n="1" d="1"/>
      </p:scale>
      <p:origin x="0" y="-2436"/>
    </p:cViewPr>
  </p:sorterViewPr>
  <p:notesViewPr>
    <p:cSldViewPr snapToGrid="0">
      <p:cViewPr varScale="1">
        <p:scale>
          <a:sx n="83" d="100"/>
          <a:sy n="83" d="100"/>
        </p:scale>
        <p:origin x="210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DBBA28D-74A4-47BF-B185-9A48EF5D3679}" type="slidenum">
              <a:rPr lang="en-US" smtClean="0"/>
              <a:t>‹#›</a:t>
            </a:fld>
            <a:endParaRPr lang="en-US" dirty="0"/>
          </a:p>
        </p:txBody>
      </p:sp>
    </p:spTree>
    <p:extLst>
      <p:ext uri="{BB962C8B-B14F-4D97-AF65-F5344CB8AC3E}">
        <p14:creationId xmlns:p14="http://schemas.microsoft.com/office/powerpoint/2010/main" val="194820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7A04413-4EC4-4435-9D26-A959D72CBD26}" type="datetimeFigureOut">
              <a:rPr lang="en-US" smtClean="0"/>
              <a:t>6/22/2023</a:t>
            </a:fld>
            <a:endParaRPr lang="en-US"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656873-B2E2-48BF-9A24-BF2F9089EE63}" type="slidenum">
              <a:rPr lang="en-US" smtClean="0"/>
              <a:t>‹#›</a:t>
            </a:fld>
            <a:endParaRPr lang="en-US" dirty="0"/>
          </a:p>
        </p:txBody>
      </p:sp>
      <p:sp>
        <p:nvSpPr>
          <p:cNvPr id="20" name="Slide Image Placeholder 3"/>
          <p:cNvSpPr>
            <a:spLocks noGrp="1" noRot="1" noChangeAspect="1"/>
          </p:cNvSpPr>
          <p:nvPr>
            <p:ph type="sldImg" idx="2"/>
          </p:nvPr>
        </p:nvSpPr>
        <p:spPr>
          <a:xfrm>
            <a:off x="912586" y="691563"/>
            <a:ext cx="2670628" cy="2002529"/>
          </a:xfrm>
          <a:prstGeom prst="rect">
            <a:avLst/>
          </a:prstGeom>
          <a:noFill/>
          <a:ln w="12700">
            <a:solidFill>
              <a:prstClr val="black"/>
            </a:solidFill>
          </a:ln>
        </p:spPr>
        <p:txBody>
          <a:bodyPr vert="horz" lIns="91440" tIns="45720" rIns="91440" bIns="45720" rtlCol="0" anchor="ctr"/>
          <a:lstStyle/>
          <a:p>
            <a:endParaRPr lang="en-US" dirty="0"/>
          </a:p>
        </p:txBody>
      </p:sp>
      <p:sp>
        <p:nvSpPr>
          <p:cNvPr id="21"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4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otelengine.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a:t>
            </a:fld>
            <a:endParaRPr lang="en-US" dirty="0"/>
          </a:p>
        </p:txBody>
      </p:sp>
      <p:sp>
        <p:nvSpPr>
          <p:cNvPr id="5" name="Notes Placeholder 2">
            <a:extLst>
              <a:ext uri="{FF2B5EF4-FFF2-40B4-BE49-F238E27FC236}">
                <a16:creationId xmlns:a16="http://schemas.microsoft.com/office/drawing/2014/main" id="{26B3DABC-D320-406C-BBFF-B1808C2F81E4}"/>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[Title Slide]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Hello.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This module of the training will orient you to the policies, procedures and requirements for travel reimbursement as an advisory committee member.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It is part of a series of short training modules, each lasting just a few minutes.</a:t>
            </a:r>
          </a:p>
        </p:txBody>
      </p:sp>
    </p:spTree>
    <p:extLst>
      <p:ext uri="{BB962C8B-B14F-4D97-AF65-F5344CB8AC3E}">
        <p14:creationId xmlns:p14="http://schemas.microsoft.com/office/powerpoint/2010/main" val="194282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2</a:t>
            </a:fld>
            <a:endParaRPr lang="en-US" dirty="0"/>
          </a:p>
        </p:txBody>
      </p:sp>
      <p:sp>
        <p:nvSpPr>
          <p:cNvPr id="5" name="Notes Placeholder 2">
            <a:extLst>
              <a:ext uri="{FF2B5EF4-FFF2-40B4-BE49-F238E27FC236}">
                <a16:creationId xmlns:a16="http://schemas.microsoft.com/office/drawing/2014/main" id="{32C7C050-D2DE-44B5-A356-CFB8A80D33B3}"/>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dirty="0">
                <a:latin typeface="Verdana" panose="020B0604030504040204" pitchFamily="34" charset="0"/>
                <a:ea typeface="Verdana" panose="020B0604030504040204" pitchFamily="34" charset="0"/>
                <a:cs typeface="Verdana" panose="020B0604030504040204" pitchFamily="34" charset="0"/>
              </a:rPr>
              <a:t>We want to welcome you to your advisory committee service with the Department of State Health Services.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As an advisory committee member, you are fulfilling a vital role in helping meet the agency’s mission.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Your input regarding our programs, policies and rules will help DSHS to be more responsive and effective in addressing statewide needs and to ensure that Texans have access to effective public health services.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Please let your advisory committee support staff know your questions following completing your training.</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On behalf of the agency, we </a:t>
            </a:r>
            <a:r>
              <a:rPr lang="en-US" sz="1400" i="1" dirty="0">
                <a:latin typeface="Verdana" panose="020B0604030504040204" pitchFamily="34" charset="0"/>
                <a:ea typeface="Verdana" panose="020B0604030504040204" pitchFamily="34" charset="0"/>
                <a:cs typeface="Verdana" panose="020B0604030504040204" pitchFamily="34" charset="0"/>
              </a:rPr>
              <a:t>thank you</a:t>
            </a:r>
            <a:r>
              <a:rPr lang="en-US" sz="1400" dirty="0">
                <a:latin typeface="Verdana" panose="020B0604030504040204" pitchFamily="34" charset="0"/>
                <a:ea typeface="Verdana" panose="020B0604030504040204" pitchFamily="34" charset="0"/>
                <a:cs typeface="Verdana" panose="020B0604030504040204" pitchFamily="34" charset="0"/>
              </a:rPr>
              <a:t> for your service.</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Let’s get started. </a:t>
            </a:r>
          </a:p>
          <a:p>
            <a:endParaRPr lang="en-US" dirty="0"/>
          </a:p>
        </p:txBody>
      </p:sp>
    </p:spTree>
    <p:extLst>
      <p:ext uri="{BB962C8B-B14F-4D97-AF65-F5344CB8AC3E}">
        <p14:creationId xmlns:p14="http://schemas.microsoft.com/office/powerpoint/2010/main" val="101158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Travel to in-person advisory committees may be required. Every advisory committee is unique.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Not all advisory committees can reimburse travel costs for their members.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If you are eligible to be reimbursed for travel, this module will provide instructions and helpful tips. </a:t>
            </a:r>
          </a:p>
        </p:txBody>
      </p:sp>
      <p:sp>
        <p:nvSpPr>
          <p:cNvPr id="4" name="Slide Number Placeholder 3"/>
          <p:cNvSpPr>
            <a:spLocks noGrp="1"/>
          </p:cNvSpPr>
          <p:nvPr>
            <p:ph type="sldNum" sz="quarter" idx="10"/>
          </p:nvPr>
        </p:nvSpPr>
        <p:spPr/>
        <p:txBody>
          <a:bodyPr/>
          <a:lstStyle/>
          <a:p>
            <a:fld id="{E8656873-B2E2-48BF-9A24-BF2F9089EE63}" type="slidenum">
              <a:rPr lang="en-US" smtClean="0"/>
              <a:t>3</a:t>
            </a:fld>
            <a:endParaRPr lang="en-US" dirty="0"/>
          </a:p>
        </p:txBody>
      </p:sp>
    </p:spTree>
    <p:extLst>
      <p:ext uri="{BB962C8B-B14F-4D97-AF65-F5344CB8AC3E}">
        <p14:creationId xmlns:p14="http://schemas.microsoft.com/office/powerpoint/2010/main" val="215205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673846" y="492369"/>
            <a:ext cx="3962400" cy="6021541"/>
          </a:xfrm>
        </p:spPr>
        <p:txBody>
          <a:bodyPr/>
          <a:lstStyle/>
          <a:p>
            <a:r>
              <a:rPr lang="en-US" sz="1400" dirty="0">
                <a:latin typeface="Verdana" panose="020B0604030504040204" pitchFamily="34" charset="0"/>
                <a:ea typeface="Verdana" panose="020B0604030504040204" pitchFamily="34" charset="0"/>
              </a:rPr>
              <a:t>Once approved for travel, we have this handy 7-item checklist to help you:</a:t>
            </a:r>
          </a:p>
          <a:p>
            <a:endParaRPr lang="en-US" dirty="0"/>
          </a:p>
          <a:p>
            <a:pPr marL="228600" indent="-228600">
              <a:spcBef>
                <a:spcPts val="600"/>
              </a:spcBef>
              <a:buFont typeface="+mj-lt"/>
              <a:buAutoNum type="arabicPeriod"/>
            </a:pPr>
            <a:r>
              <a:rPr lang="en-US" dirty="0">
                <a:latin typeface="Verdana" panose="020B0604030504040204" pitchFamily="34" charset="0"/>
                <a:ea typeface="Verdana" panose="020B0604030504040204" pitchFamily="34" charset="0"/>
              </a:rPr>
              <a:t>Adhere to the committee’s travel policy per statute. </a:t>
            </a:r>
          </a:p>
          <a:p>
            <a:pPr marL="228600" indent="-228600">
              <a:spcBef>
                <a:spcPts val="600"/>
              </a:spcBef>
              <a:buFont typeface="+mj-lt"/>
              <a:buAutoNum type="arabicPeriod"/>
            </a:pPr>
            <a:r>
              <a:rPr lang="en-US" dirty="0">
                <a:latin typeface="Verdana" panose="020B0604030504040204" pitchFamily="34" charset="0"/>
                <a:ea typeface="Verdana" panose="020B0604030504040204" pitchFamily="34" charset="0"/>
              </a:rPr>
              <a:t>Follow DSHS travel policy. Travelers must ensure that travel arrangements are the most cost effective. Your advisory committee support staff will share travel instructions with you. </a:t>
            </a:r>
          </a:p>
          <a:p>
            <a:pPr marL="228600" indent="-228600">
              <a:spcBef>
                <a:spcPts val="600"/>
              </a:spcBef>
              <a:buFont typeface="+mj-lt"/>
              <a:buAutoNum type="arabicPeriod"/>
            </a:pPr>
            <a:r>
              <a:rPr lang="en-US" dirty="0">
                <a:latin typeface="Verdana" panose="020B0604030504040204" pitchFamily="34" charset="0"/>
                <a:ea typeface="Verdana" panose="020B0604030504040204" pitchFamily="34" charset="0"/>
              </a:rPr>
              <a:t>Obtain written approval from support staff before traveling.</a:t>
            </a:r>
          </a:p>
          <a:p>
            <a:pPr marL="228600" indent="-228600">
              <a:spcBef>
                <a:spcPts val="600"/>
              </a:spcBef>
              <a:buFont typeface="+mj-lt"/>
              <a:buAutoNum type="arabicPeriod"/>
            </a:pPr>
            <a:r>
              <a:rPr lang="en-US" dirty="0">
                <a:latin typeface="Verdana" panose="020B0604030504040204" pitchFamily="34" charset="0"/>
                <a:ea typeface="Verdana" panose="020B0604030504040204" pitchFamily="34" charset="0"/>
              </a:rPr>
              <a:t>Book travel using DSHS tools when possible, including </a:t>
            </a:r>
            <a:r>
              <a:rPr lang="en-US" dirty="0">
                <a:latin typeface="Verdana" panose="020B0604030504040204" pitchFamily="34" charset="0"/>
                <a:ea typeface="Verdana" panose="020B0604030504040204" pitchFamily="34" charset="0"/>
                <a:hlinkClick r:id="rId3"/>
              </a:rPr>
              <a:t>Hotel Engine</a:t>
            </a:r>
            <a:r>
              <a:rPr lang="en-US" dirty="0">
                <a:latin typeface="Verdana" panose="020B0604030504040204" pitchFamily="34" charset="0"/>
                <a:ea typeface="Verdana" panose="020B0604030504040204" pitchFamily="34" charset="0"/>
              </a:rPr>
              <a:t> to start a hotel search. Hotel Engine has some preferred and discounted rates available for state travel. </a:t>
            </a:r>
          </a:p>
          <a:p>
            <a:pPr marL="228600" indent="-228600">
              <a:spcBef>
                <a:spcPts val="600"/>
              </a:spcBef>
              <a:buFont typeface="+mj-lt"/>
              <a:buAutoNum type="arabicPeriod"/>
            </a:pPr>
            <a:r>
              <a:rPr lang="en-US" dirty="0">
                <a:latin typeface="Verdana" panose="020B0604030504040204" pitchFamily="34" charset="0"/>
                <a:ea typeface="Verdana" panose="020B0604030504040204" pitchFamily="34" charset="0"/>
              </a:rPr>
              <a:t>Be aware of maximum mileage, lodging and meal rates for reimbursement. These are set by the legislature and you can only be reimbursed for your expenses up to the maximum amounts. </a:t>
            </a:r>
          </a:p>
          <a:p>
            <a:pPr marL="228600" indent="-228600">
              <a:spcBef>
                <a:spcPts val="600"/>
              </a:spcBef>
              <a:buFont typeface="+mj-lt"/>
              <a:buAutoNum type="arabicPeriod"/>
            </a:pPr>
            <a:r>
              <a:rPr lang="en-US" dirty="0">
                <a:latin typeface="Verdana" panose="020B0604030504040204" pitchFamily="34" charset="0"/>
                <a:ea typeface="Verdana" panose="020B0604030504040204" pitchFamily="34" charset="0"/>
              </a:rPr>
              <a:t>Save all receipts and note mileage if a personal vehicle is used. Please make sure lodging receipts reflect a method of payment and zero balance, as required by the State Comptroller for processing reimbursement. </a:t>
            </a:r>
          </a:p>
          <a:p>
            <a:pPr marL="228600" indent="-228600">
              <a:spcBef>
                <a:spcPts val="600"/>
              </a:spcBef>
              <a:buFont typeface="+mj-lt"/>
              <a:buAutoNum type="arabicPeriod"/>
            </a:pPr>
            <a:r>
              <a:rPr lang="en-US" dirty="0">
                <a:latin typeface="Verdana" panose="020B0604030504040204" pitchFamily="34" charset="0"/>
                <a:ea typeface="Verdana" panose="020B0604030504040204" pitchFamily="34" charset="0"/>
              </a:rPr>
              <a:t>Submit receipts and claim form to support staff. </a:t>
            </a:r>
          </a:p>
          <a:p>
            <a:pPr marL="228600" indent="-228600">
              <a:buFont typeface="+mj-lt"/>
              <a:buAutoNum type="arabicPeriod"/>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E8656873-B2E2-48BF-9A24-BF2F9089EE63}" type="slidenum">
              <a:rPr lang="en-US" smtClean="0"/>
              <a:t>4</a:t>
            </a:fld>
            <a:endParaRPr lang="en-US" dirty="0"/>
          </a:p>
        </p:txBody>
      </p:sp>
    </p:spTree>
    <p:extLst>
      <p:ext uri="{BB962C8B-B14F-4D97-AF65-F5344CB8AC3E}">
        <p14:creationId xmlns:p14="http://schemas.microsoft.com/office/powerpoint/2010/main" val="38515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5</a:t>
            </a:fld>
            <a:endParaRPr lang="en-US" dirty="0"/>
          </a:p>
        </p:txBody>
      </p:sp>
      <p:sp>
        <p:nvSpPr>
          <p:cNvPr id="5" name="Notes Placeholder 2">
            <a:extLst>
              <a:ext uri="{FF2B5EF4-FFF2-40B4-BE49-F238E27FC236}">
                <a16:creationId xmlns:a16="http://schemas.microsoft.com/office/drawing/2014/main" id="{7DFC5505-DB89-4C2A-AC30-A677110B1FD0}"/>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2000" dirty="0">
                <a:latin typeface="Verdana" panose="020B0604030504040204" pitchFamily="34" charset="0"/>
                <a:ea typeface="Verdana" panose="020B0604030504040204" pitchFamily="34" charset="0"/>
              </a:rPr>
              <a:t>From all of us at the Department of State Health Services, we thank you for your service as an advisory committee member.</a:t>
            </a:r>
          </a:p>
        </p:txBody>
      </p:sp>
    </p:spTree>
    <p:extLst>
      <p:ext uri="{BB962C8B-B14F-4D97-AF65-F5344CB8AC3E}">
        <p14:creationId xmlns:p14="http://schemas.microsoft.com/office/powerpoint/2010/main" val="2058738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7867" y="2980945"/>
            <a:ext cx="9144000" cy="2023411"/>
          </a:xfrm>
        </p:spPr>
        <p:txBody>
          <a:bodyPr anchor="b">
            <a:noAutofit/>
          </a:bodyPr>
          <a:lstStyle>
            <a:lvl1pPr algn="ctr">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57867" y="5068960"/>
            <a:ext cx="9144000" cy="1095311"/>
          </a:xfrm>
        </p:spPr>
        <p:txBody>
          <a:bodyPr anchor="t"/>
          <a:lstStyle>
            <a:lvl1pPr marL="0" indent="0" algn="ctr">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3147" y="6356353"/>
            <a:ext cx="1571413"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567940" y="6356353"/>
            <a:ext cx="7025640" cy="365125"/>
          </a:xfrm>
        </p:spPr>
        <p:txBody>
          <a:bodyPr/>
          <a:lstStyle/>
          <a:p>
            <a:endParaRPr lang="en-US" dirty="0"/>
          </a:p>
        </p:txBody>
      </p:sp>
      <p:sp>
        <p:nvSpPr>
          <p:cNvPr id="6" name="Slide Number Placeholder 5"/>
          <p:cNvSpPr>
            <a:spLocks noGrp="1"/>
          </p:cNvSpPr>
          <p:nvPr>
            <p:ph type="sldNum" sz="quarter" idx="12"/>
          </p:nvPr>
        </p:nvSpPr>
        <p:spPr>
          <a:xfrm>
            <a:off x="9966960" y="6356354"/>
            <a:ext cx="1600200" cy="365125"/>
          </a:xfrm>
        </p:spPr>
        <p:txBody>
          <a:bodyPr/>
          <a:lstStyle/>
          <a:p>
            <a:fld id="{3264D530-B60B-4A5A-91C0-C766C58A4783}" type="slidenum">
              <a:rPr lang="en-US" smtClean="0"/>
              <a:t>‹#›</a:t>
            </a:fld>
            <a:endParaRPr lang="en-US" dirty="0"/>
          </a:p>
        </p:txBody>
      </p:sp>
      <p:cxnSp>
        <p:nvCxnSpPr>
          <p:cNvPr id="14" name="Rule 13"/>
          <p:cNvCxnSpPr/>
          <p:nvPr userDrawn="1"/>
        </p:nvCxnSpPr>
        <p:spPr>
          <a:xfrm>
            <a:off x="1557867" y="5035538"/>
            <a:ext cx="9144000" cy="2238"/>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71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2" name="Picture Placeholder 14"/>
          <p:cNvSpPr>
            <a:spLocks noGrp="1"/>
          </p:cNvSpPr>
          <p:nvPr>
            <p:ph type="pic" sz="quarter" idx="13"/>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8499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bg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dirty="0"/>
              <a:t>1/30/2017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952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610" y="2980943"/>
            <a:ext cx="10102777" cy="2023411"/>
          </a:xfrm>
        </p:spPr>
        <p:txBody>
          <a:bodyPr anchor="b">
            <a:noAutofit/>
          </a:bodyPr>
          <a:lstStyle>
            <a:lvl1pPr algn="ctr">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610" y="5068960"/>
            <a:ext cx="10102777" cy="1095311"/>
          </a:xfr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4" name="Rule 13"/>
          <p:cNvCxnSpPr/>
          <p:nvPr userDrawn="1"/>
        </p:nvCxnSpPr>
        <p:spPr>
          <a:xfrm flipV="1">
            <a:off x="1044610" y="5032829"/>
            <a:ext cx="10102777" cy="3629"/>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041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9" name="Picture Placeholder 14"/>
          <p:cNvSpPr>
            <a:spLocks noGrp="1"/>
          </p:cNvSpPr>
          <p:nvPr>
            <p:ph type="pic" sz="quarter" idx="13" hasCustomPrompt="1"/>
          </p:nvPr>
        </p:nvSpPr>
        <p:spPr>
          <a:xfrm>
            <a:off x="8977584" y="2111000"/>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9127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305" y="428340"/>
            <a:ext cx="9168026"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432305" y="1726403"/>
            <a:ext cx="9167030" cy="485079"/>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2432305" y="2422621"/>
            <a:ext cx="9167030" cy="801044"/>
          </a:xfrm>
        </p:spPr>
        <p:txBody>
          <a:bodyPr>
            <a:normAutofit/>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Picture Placeholder 17"/>
          <p:cNvSpPr>
            <a:spLocks noGrp="1"/>
          </p:cNvSpPr>
          <p:nvPr>
            <p:ph type="pic" sz="quarter" idx="14"/>
          </p:nvPr>
        </p:nvSpPr>
        <p:spPr>
          <a:xfrm>
            <a:off x="2432304" y="3429001"/>
            <a:ext cx="9167029"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Rule 14"/>
          <p:cNvCxnSpPr/>
          <p:nvPr userDrawn="1"/>
        </p:nvCxnSpPr>
        <p:spPr>
          <a:xfrm>
            <a:off x="2432304" y="1449092"/>
            <a:ext cx="9167029"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0846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2" y="6929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730652"/>
            <a:ext cx="8389751" cy="4351338"/>
          </a:xfrm>
        </p:spPr>
        <p:txBody>
          <a:bodyPr>
            <a:normAutofit/>
          </a:bodyPr>
          <a:lstStyle>
            <a:lvl1pPr marL="346075" indent="-346075">
              <a:buFont typeface="+mj-lt"/>
              <a:buAutoNum type="arabicPeriod"/>
              <a:defRPr sz="2400"/>
            </a:lvl1pPr>
            <a:lvl2pPr marL="690563" indent="-346075">
              <a:buFont typeface="+mj-lt"/>
              <a:buAutoNum type="alphaLcPeriod"/>
              <a:defRPr sz="2400"/>
            </a:lvl2pPr>
            <a:lvl3pPr marL="1087438" indent="-344488">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1" name="Rule 10"/>
          <p:cNvCxnSpPr/>
          <p:nvPr userDrawn="1"/>
        </p:nvCxnSpPr>
        <p:spPr>
          <a:xfrm flipV="1">
            <a:off x="2437021" y="1450814"/>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0081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0"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33458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9918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chemeClr val="bg1"/>
                </a:solidFill>
              </a:defRPr>
            </a:lvl1pPr>
          </a:lstStyle>
          <a:p>
            <a:r>
              <a:rPr lang="en-US" dirty="0"/>
              <a:t>Click to edit Master title style</a:t>
            </a:r>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18058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10922000"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888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3"/>
            <a:ext cx="159133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773680" y="6356353"/>
            <a:ext cx="6929120" cy="365125"/>
          </a:xfrm>
        </p:spPr>
        <p:txBody>
          <a:bodyPr/>
          <a:lstStyle/>
          <a:p>
            <a:endParaRPr lang="en-US" dirty="0"/>
          </a:p>
        </p:txBody>
      </p:sp>
      <p:sp>
        <p:nvSpPr>
          <p:cNvPr id="6" name="Slide Number Placeholder 5"/>
          <p:cNvSpPr>
            <a:spLocks noGrp="1"/>
          </p:cNvSpPr>
          <p:nvPr>
            <p:ph type="sldNum" sz="quarter" idx="12"/>
          </p:nvPr>
        </p:nvSpPr>
        <p:spPr>
          <a:xfrm>
            <a:off x="10048240" y="6356353"/>
            <a:ext cx="1522364"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4312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4"/>
          </p:nvPr>
        </p:nvSpPr>
        <p:spPr>
          <a:xfrm>
            <a:off x="6269355" y="1768474"/>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9361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0" name="Picture Placeholder 14"/>
          <p:cNvSpPr>
            <a:spLocks noGrp="1"/>
          </p:cNvSpPr>
          <p:nvPr>
            <p:ph type="pic" sz="quarter" idx="16"/>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4">
                    <a:lumMod val="50000"/>
                  </a:schemeClr>
                </a:solidFill>
              </a:defRPr>
            </a:lvl1pPr>
          </a:lstStyle>
          <a:p>
            <a:pPr lvl="0"/>
            <a:r>
              <a:rPr lang="en-US" dirty="0"/>
              <a:t>Questions?</a:t>
            </a:r>
          </a:p>
        </p:txBody>
      </p:sp>
      <p:sp>
        <p:nvSpPr>
          <p:cNvPr id="5" name="Footer Placeholder 4"/>
          <p:cNvSpPr>
            <a:spLocks noGrp="1"/>
          </p:cNvSpPr>
          <p:nvPr>
            <p:ph type="ftr" sz="quarter" idx="11"/>
          </p:nvPr>
        </p:nvSpPr>
        <p:spPr>
          <a:xfrm>
            <a:off x="1940560" y="6356353"/>
            <a:ext cx="7772400" cy="365125"/>
          </a:xfrm>
        </p:spPr>
        <p:txBody>
          <a:bodyPr/>
          <a:lstStyle/>
          <a:p>
            <a:endParaRPr lang="en-US" dirty="0"/>
          </a:p>
        </p:txBody>
      </p:sp>
      <p:sp>
        <p:nvSpPr>
          <p:cNvPr id="6" name="Slide Number Placeholder 5"/>
          <p:cNvSpPr>
            <a:spLocks noGrp="1"/>
          </p:cNvSpPr>
          <p:nvPr>
            <p:ph type="sldNum" sz="quarter" idx="12"/>
          </p:nvPr>
        </p:nvSpPr>
        <p:spPr>
          <a:xfrm>
            <a:off x="10095114" y="6356353"/>
            <a:ext cx="143764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2214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tx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7975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C9F53-EEDB-46AD-B9C6-40E90889E0DB}" type="datetime1">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43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F6AC55B0-AFD5-4009-8B30-74E05F7AC930}" type="datetime1">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41040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CA34E9FA-D419-44E7-BE86-1B23BCEF8FFC}" type="datetime1">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2231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F2905B03-FBA8-4F49-8943-95C75E39F4F3}" type="datetime1">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34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C0A8ACAB-BC21-422F-94FA-3CD98F98587A}" type="datetime1">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609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17A31BEC-2322-48DB-B3F7-A9EBF40E11B0}" type="datetime1">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147575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506B6BDC-73A5-424D-80A8-2683C5BEFEE2}" type="datetime1">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12024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0012" y="489303"/>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54932" y="1656560"/>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460012" y="2442989"/>
            <a:ext cx="8841193" cy="3756093"/>
          </a:xfrm>
        </p:spPr>
        <p:txBody>
          <a:bodyPr>
            <a:norm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0058399" y="6362708"/>
            <a:ext cx="1540933" cy="365125"/>
          </a:xfrm>
        </p:spPr>
        <p:txBody>
          <a:bodyPr/>
          <a:lstStyle/>
          <a:p>
            <a:fld id="{3264D530-B60B-4A5A-91C0-C766C58A4783}" type="slidenum">
              <a:rPr lang="en-US" smtClean="0"/>
              <a:t>‹#›</a:t>
            </a:fld>
            <a:endParaRPr lang="en-US" dirty="0"/>
          </a:p>
        </p:txBody>
      </p:sp>
      <p:cxnSp>
        <p:nvCxnSpPr>
          <p:cNvPr id="15" name="Rule 14"/>
          <p:cNvCxnSpPr/>
          <p:nvPr userDrawn="1"/>
        </p:nvCxnSpPr>
        <p:spPr>
          <a:xfrm flipV="1">
            <a:off x="2426445" y="1449092"/>
            <a:ext cx="917288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33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4E6CA7F2-62C6-4C64-BE5C-7323D3E63D81}" type="datetime1">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443330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2DEDFD09-F5B6-42E7-B7DF-2B8F5B3970C5}" type="datetime1">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935956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0B44BF8F-160A-422B-9823-31DDEA1B9887}" type="datetime1">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90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6348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45887" y="1691442"/>
            <a:ext cx="8389751" cy="4351338"/>
          </a:xfrm>
        </p:spPr>
        <p:txBody>
          <a:bodyPr>
            <a:normAutofit/>
          </a:bodyPr>
          <a:lstStyle>
            <a:lvl1pPr marL="457200" indent="-457200">
              <a:buFont typeface="+mj-lt"/>
              <a:buAutoNum type="arabicPeriod"/>
              <a:defRPr sz="2400"/>
            </a:lvl1pPr>
            <a:lvl2pPr marL="914389" indent="-457200">
              <a:buFont typeface="+mj-lt"/>
              <a:buAutoNum type="alphaLcPeriod"/>
              <a:defRPr sz="2400"/>
            </a:lvl2pPr>
            <a:lvl3pPr marL="1371577" indent="-4572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10119360" y="6356354"/>
            <a:ext cx="1447800" cy="365125"/>
          </a:xfrm>
        </p:spPr>
        <p:txBody>
          <a:bodyPr/>
          <a:lstStyle/>
          <a:p>
            <a:fld id="{3264D530-B60B-4A5A-91C0-C766C58A4783}" type="slidenum">
              <a:rPr lang="en-US" smtClean="0"/>
              <a:t>‹#›</a:t>
            </a:fld>
            <a:endParaRPr lang="en-US" dirty="0"/>
          </a:p>
        </p:txBody>
      </p:sp>
      <p:cxnSp>
        <p:nvCxnSpPr>
          <p:cNvPr id="11" name="Rule 10"/>
          <p:cNvCxnSpPr/>
          <p:nvPr userDrawn="1"/>
        </p:nvCxnSpPr>
        <p:spPr>
          <a:xfrm flipV="1">
            <a:off x="2447181" y="1385290"/>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719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bg1"/>
                </a:solidFill>
              </a:defRPr>
            </a:lvl1pPr>
            <a:lvl2pPr>
              <a:defRPr sz="2400">
                <a:solidFill>
                  <a:schemeClr val="bg1"/>
                </a:solidFill>
              </a:defRPr>
            </a:lvl2pPr>
            <a:lvl3pPr marL="914377" indent="0">
              <a:buNone/>
              <a:defRPr sz="2400">
                <a:solidFill>
                  <a:schemeClr val="bg1"/>
                </a:solidFill>
              </a:defRPr>
            </a:lvl3pPr>
            <a:lvl4pPr marL="1371566" indent="0">
              <a:buNone/>
              <a:defRPr sz="2400" b="0">
                <a:solidFill>
                  <a:schemeClr val="bg1"/>
                </a:solidFill>
              </a:defRPr>
            </a:lvl4pPr>
            <a:lvl5pPr marL="1828755" indent="0">
              <a:buNone/>
              <a:defRPr sz="2400">
                <a:solidFill>
                  <a:schemeClr val="bg1"/>
                </a:solidFill>
              </a:defRPr>
            </a:lvl5pPr>
          </a:lstStyle>
          <a:p>
            <a:pPr lvl="0"/>
            <a:r>
              <a:rPr lang="en-US"/>
              <a:t>Edit Master text styles</a:t>
            </a:r>
          </a:p>
          <a:p>
            <a:pPr lvl="1"/>
            <a:r>
              <a:rPr lang="en-US"/>
              <a:t>Second level</a:t>
            </a:r>
          </a:p>
        </p:txBody>
      </p:sp>
      <p:sp>
        <p:nvSpPr>
          <p:cNvPr id="11"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4"/>
            <a:ext cx="129669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672080" y="6356354"/>
            <a:ext cx="6776720" cy="365125"/>
          </a:xfrm>
        </p:spPr>
        <p:txBody>
          <a:bodyPr/>
          <a:lstStyle/>
          <a:p>
            <a:endParaRPr lang="en-US" dirty="0"/>
          </a:p>
        </p:txBody>
      </p:sp>
      <p:sp>
        <p:nvSpPr>
          <p:cNvPr id="6" name="Slide Number Placeholder 5"/>
          <p:cNvSpPr>
            <a:spLocks noGrp="1"/>
          </p:cNvSpPr>
          <p:nvPr>
            <p:ph type="sldNum" sz="quarter" idx="12"/>
          </p:nvPr>
        </p:nvSpPr>
        <p:spPr>
          <a:xfrm>
            <a:off x="9987280" y="6356354"/>
            <a:ext cx="136652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382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2437021" y="6352546"/>
            <a:ext cx="1505059" cy="371477"/>
          </a:xfrm>
        </p:spPr>
        <p:txBody>
          <a:bodyPr/>
          <a:lstStyle/>
          <a:p>
            <a:pPr algn="l"/>
            <a:r>
              <a:rPr lang="en-US" dirty="0"/>
              <a:t>1/30/2017</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80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rgbClr val="1E3C79"/>
                </a:solidFill>
              </a:defRPr>
            </a:lvl1pPr>
          </a:lstStyle>
          <a:p>
            <a:r>
              <a:rPr lang="en-US"/>
              <a:t>Click to edit Master title style</a:t>
            </a:r>
            <a:endParaRPr lang="en-US" dirty="0"/>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r>
              <a:rPr lang="en-US" dirty="0"/>
              <a:t>Click icon to add chart</a:t>
            </a:r>
          </a:p>
        </p:txBody>
      </p:sp>
      <p:sp>
        <p:nvSpPr>
          <p:cNvPr id="5" name="Date Placeholder 4"/>
          <p:cNvSpPr>
            <a:spLocks noGrp="1"/>
          </p:cNvSpPr>
          <p:nvPr>
            <p:ph type="dt" sz="half" idx="10"/>
          </p:nvPr>
        </p:nvSpPr>
        <p:spPr/>
        <p:txBody>
          <a:bodyPr/>
          <a:lstStyle/>
          <a:p>
            <a:r>
              <a:rPr lang="en-US" dirty="0"/>
              <a:t>1/30/2017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49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10922000"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626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269355" y="1768474"/>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335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17577" y="6356354"/>
            <a:ext cx="1663822"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r>
              <a:rPr lang="en-US" dirty="0"/>
              <a:t>1/30/2017</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28761601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 id="2147483695" r:id="rId5"/>
    <p:sldLayoutId id="2147483703" r:id="rId6"/>
    <p:sldLayoutId id="2147483699" r:id="rId7"/>
    <p:sldLayoutId id="2147483701" r:id="rId8"/>
    <p:sldLayoutId id="2147483702" r:id="rId9"/>
    <p:sldLayoutId id="2147483697" r:id="rId10"/>
    <p:sldLayoutId id="2147483698" r:id="rId11"/>
  </p:sldLayoutIdLst>
  <p:hf hdr="0"/>
  <p:txStyles>
    <p:titleStyle>
      <a:lvl1pPr algn="l" defTabSz="914377" rtl="0" eaLnBrk="1" latinLnBrk="0" hangingPunct="1">
        <a:lnSpc>
          <a:spcPct val="90000"/>
        </a:lnSpc>
        <a:spcBef>
          <a:spcPct val="0"/>
        </a:spcBef>
        <a:buNone/>
        <a:defRPr sz="50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69662" y="6356353"/>
            <a:ext cx="7058538"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9895840" y="6356354"/>
            <a:ext cx="145796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264D530-B60B-4A5A-91C0-C766C58A4783}" type="slidenum">
              <a:rPr lang="en-US" smtClean="0"/>
              <a:pPr/>
              <a:t>‹#›</a:t>
            </a:fld>
            <a:endParaRPr lang="en-US" dirty="0"/>
          </a:p>
        </p:txBody>
      </p:sp>
      <p:sp>
        <p:nvSpPr>
          <p:cNvPr id="7" name="Date Placeholder 3"/>
          <p:cNvSpPr txBox="1">
            <a:spLocks/>
          </p:cNvSpPr>
          <p:nvPr userDrawn="1"/>
        </p:nvSpPr>
        <p:spPr>
          <a:xfrm>
            <a:off x="838200" y="6356353"/>
            <a:ext cx="16638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23972C8-722D-45F6-B4D9-99B5D0CE429E}" type="datetimeFigureOut">
              <a:rPr lang="en-US" smtClean="0">
                <a:solidFill>
                  <a:schemeClr val="accent4">
                    <a:lumMod val="50000"/>
                  </a:schemeClr>
                </a:solidFill>
              </a:rPr>
              <a:pPr algn="l"/>
              <a:t>6/22/2023</a:t>
            </a:fld>
            <a:endParaRPr lang="en-US" dirty="0">
              <a:solidFill>
                <a:schemeClr val="accent4">
                  <a:lumMod val="50000"/>
                </a:schemeClr>
              </a:solidFill>
            </a:endParaRPr>
          </a:p>
        </p:txBody>
      </p:sp>
    </p:spTree>
    <p:extLst>
      <p:ext uri="{BB962C8B-B14F-4D97-AF65-F5344CB8AC3E}">
        <p14:creationId xmlns:p14="http://schemas.microsoft.com/office/powerpoint/2010/main" val="38678008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688" r:id="rId5"/>
    <p:sldLayoutId id="2147483704" r:id="rId6"/>
    <p:sldLayoutId id="2147483707" r:id="rId7"/>
    <p:sldLayoutId id="2147483706" r:id="rId8"/>
    <p:sldLayoutId id="2147483705" r:id="rId9"/>
    <p:sldLayoutId id="2147483686" r:id="rId10"/>
    <p:sldLayoutId id="2147483690" r:id="rId11"/>
  </p:sldLayoutIdLst>
  <p:hf hdr="0"/>
  <p:txStyles>
    <p:titleStyle>
      <a:lvl1pPr algn="l" defTabSz="914377"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7ECB42AD-7935-4E60-9765-8EDBCCE4CDDD}" type="datetime1">
              <a:rPr lang="en-US" smtClean="0"/>
              <a:t>6/22/2023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316694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online.dshs.texas.gov/policies-procedures/Travel-Reimbursemen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online.dshs.texas.gov/sites/default/files/CFO/Trip%20Optimizer%20-%20Traveler.pdf" TargetMode="External"/><Relationship Id="rId4" Type="http://schemas.openxmlformats.org/officeDocument/2006/relationships/hyperlink" Target="https://www.hotelengin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A34810-48D6-4F19-8C41-2F9C631E4315}"/>
              </a:ext>
            </a:extLst>
          </p:cNvPr>
          <p:cNvSpPr>
            <a:spLocks noGrp="1"/>
          </p:cNvSpPr>
          <p:nvPr>
            <p:ph type="ctrTitle"/>
          </p:nvPr>
        </p:nvSpPr>
        <p:spPr/>
        <p:txBody>
          <a:bodyPr/>
          <a:lstStyle/>
          <a:p>
            <a:r>
              <a:rPr lang="en-US" sz="5400" dirty="0"/>
              <a:t>Advisory Committee Member Training</a:t>
            </a:r>
          </a:p>
        </p:txBody>
      </p:sp>
      <p:sp>
        <p:nvSpPr>
          <p:cNvPr id="3" name="TextBox 2">
            <a:extLst>
              <a:ext uri="{FF2B5EF4-FFF2-40B4-BE49-F238E27FC236}">
                <a16:creationId xmlns:a16="http://schemas.microsoft.com/office/drawing/2014/main" id="{E02985A2-86AD-42A0-89DA-43DBEB830AA6}"/>
              </a:ext>
            </a:extLst>
          </p:cNvPr>
          <p:cNvSpPr txBox="1"/>
          <p:nvPr/>
        </p:nvSpPr>
        <p:spPr>
          <a:xfrm>
            <a:off x="8839199" y="5557740"/>
            <a:ext cx="2584245" cy="369332"/>
          </a:xfrm>
          <a:prstGeom prst="rect">
            <a:avLst/>
          </a:prstGeom>
          <a:noFill/>
        </p:spPr>
        <p:txBody>
          <a:bodyPr wrap="square" rtlCol="0">
            <a:spAutoFit/>
          </a:bodyPr>
          <a:lstStyle/>
          <a:p>
            <a:r>
              <a:rPr lang="en-US" dirty="0">
                <a:solidFill>
                  <a:schemeClr val="bg1"/>
                </a:solidFill>
              </a:rPr>
              <a:t>Module Four - Travel</a:t>
            </a:r>
          </a:p>
        </p:txBody>
      </p:sp>
      <p:sp>
        <p:nvSpPr>
          <p:cNvPr id="2" name="TextBox 1">
            <a:extLst>
              <a:ext uri="{FF2B5EF4-FFF2-40B4-BE49-F238E27FC236}">
                <a16:creationId xmlns:a16="http://schemas.microsoft.com/office/drawing/2014/main" id="{742F3267-20E1-87F5-D881-9A4D22151A05}"/>
              </a:ext>
            </a:extLst>
          </p:cNvPr>
          <p:cNvSpPr txBox="1"/>
          <p:nvPr/>
        </p:nvSpPr>
        <p:spPr>
          <a:xfrm>
            <a:off x="2266952" y="5711628"/>
            <a:ext cx="1085850" cy="215444"/>
          </a:xfrm>
          <a:prstGeom prst="rect">
            <a:avLst/>
          </a:prstGeom>
          <a:noFill/>
        </p:spPr>
        <p:txBody>
          <a:bodyPr wrap="square" rtlCol="0">
            <a:spAutoFit/>
          </a:bodyPr>
          <a:lstStyle/>
          <a:p>
            <a:r>
              <a:rPr lang="en-US" sz="800" dirty="0">
                <a:solidFill>
                  <a:schemeClr val="bg1"/>
                </a:solidFill>
              </a:rPr>
              <a:t>Rev. June 2023</a:t>
            </a:r>
          </a:p>
        </p:txBody>
      </p:sp>
    </p:spTree>
    <p:extLst>
      <p:ext uri="{BB962C8B-B14F-4D97-AF65-F5344CB8AC3E}">
        <p14:creationId xmlns:p14="http://schemas.microsoft.com/office/powerpoint/2010/main" val="1318164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BF6B-1A86-4952-8C60-0AA2024F8671}"/>
              </a:ext>
            </a:extLst>
          </p:cNvPr>
          <p:cNvSpPr>
            <a:spLocks noGrp="1"/>
          </p:cNvSpPr>
          <p:nvPr>
            <p:ph type="title"/>
          </p:nvPr>
        </p:nvSpPr>
        <p:spPr>
          <a:xfrm>
            <a:off x="391161" y="395609"/>
            <a:ext cx="7827015" cy="906747"/>
          </a:xfrm>
        </p:spPr>
        <p:txBody>
          <a:bodyPr/>
          <a:lstStyle/>
          <a:p>
            <a:r>
              <a:rPr lang="en-US" sz="4400" dirty="0"/>
              <a:t>Welcome</a:t>
            </a:r>
          </a:p>
        </p:txBody>
      </p:sp>
      <p:sp>
        <p:nvSpPr>
          <p:cNvPr id="3" name="Text Placeholder 2">
            <a:extLst>
              <a:ext uri="{FF2B5EF4-FFF2-40B4-BE49-F238E27FC236}">
                <a16:creationId xmlns:a16="http://schemas.microsoft.com/office/drawing/2014/main" id="{5123D448-AB8C-4E6B-9E68-09FA4A439F0C}"/>
              </a:ext>
            </a:extLst>
          </p:cNvPr>
          <p:cNvSpPr>
            <a:spLocks noGrp="1"/>
          </p:cNvSpPr>
          <p:nvPr>
            <p:ph type="body" sz="quarter" idx="14"/>
          </p:nvPr>
        </p:nvSpPr>
        <p:spPr>
          <a:xfrm>
            <a:off x="1071715" y="2076448"/>
            <a:ext cx="6386009" cy="3905251"/>
          </a:xfrm>
        </p:spPr>
        <p:txBody>
          <a:bodyPr>
            <a:noAutofit/>
          </a:bodyPr>
          <a:lstStyle/>
          <a:p>
            <a:pPr marL="0" indent="0">
              <a:lnSpc>
                <a:spcPct val="100000"/>
              </a:lnSpc>
              <a:buNone/>
            </a:pPr>
            <a:r>
              <a:rPr lang="en-US" sz="1200" dirty="0"/>
              <a:t>Welcome to the Texas Department of State Health Services (</a:t>
            </a:r>
            <a:r>
              <a:rPr lang="en-US" sz="1200" b="1" dirty="0"/>
              <a:t>DSHS</a:t>
            </a:r>
            <a:r>
              <a:rPr lang="en-US" sz="1200" dirty="0"/>
              <a:t>). </a:t>
            </a:r>
          </a:p>
          <a:p>
            <a:pPr marL="0" indent="0">
              <a:lnSpc>
                <a:spcPct val="100000"/>
              </a:lnSpc>
              <a:buNone/>
            </a:pPr>
            <a:r>
              <a:rPr lang="en-US" sz="1200" dirty="0"/>
              <a:t>As an advisory committee member, you are fulfilling a vital role in helping meet the agency’s mission. </a:t>
            </a:r>
          </a:p>
          <a:p>
            <a:pPr marL="0" indent="0">
              <a:lnSpc>
                <a:spcPct val="100000"/>
              </a:lnSpc>
              <a:buNone/>
            </a:pPr>
            <a:r>
              <a:rPr lang="en-US" sz="1200" dirty="0"/>
              <a:t>As the agency seeks to become more responsive and effective in addressing statewide needs, you will provide valuable input regarding agency programs, policies, and rules.</a:t>
            </a:r>
          </a:p>
          <a:p>
            <a:pPr marL="0" indent="0">
              <a:lnSpc>
                <a:spcPct val="100000"/>
              </a:lnSpc>
              <a:buNone/>
            </a:pPr>
            <a:r>
              <a:rPr lang="en-US" sz="1200" dirty="0"/>
              <a:t>DSHS Advisory Committees work to ensure that Texans have access to effective public health services and that all Texans live and work in safe, healthy communities. </a:t>
            </a:r>
          </a:p>
          <a:p>
            <a:pPr>
              <a:lnSpc>
                <a:spcPct val="100000"/>
              </a:lnSpc>
            </a:pPr>
            <a:r>
              <a:rPr lang="en-US" sz="1200" dirty="0"/>
              <a:t>Read or listen to this presentation and its modules, </a:t>
            </a:r>
          </a:p>
          <a:p>
            <a:pPr>
              <a:lnSpc>
                <a:spcPct val="100000"/>
              </a:lnSpc>
            </a:pPr>
            <a:r>
              <a:rPr lang="en-US" sz="1200" dirty="0"/>
              <a:t>refer to them as needed, and </a:t>
            </a:r>
          </a:p>
          <a:p>
            <a:pPr>
              <a:lnSpc>
                <a:spcPct val="100000"/>
              </a:lnSpc>
            </a:pPr>
            <a:r>
              <a:rPr lang="en-US" sz="1200" dirty="0"/>
              <a:t>if you have any questions or problems, please ask. </a:t>
            </a:r>
          </a:p>
          <a:p>
            <a:pPr marL="0" indent="0">
              <a:lnSpc>
                <a:spcPct val="100000"/>
              </a:lnSpc>
              <a:buNone/>
            </a:pPr>
            <a:endParaRPr lang="en-US" sz="1200" dirty="0"/>
          </a:p>
          <a:p>
            <a:pPr marL="0" indent="0">
              <a:lnSpc>
                <a:spcPct val="100000"/>
              </a:lnSpc>
              <a:buNone/>
            </a:pPr>
            <a:r>
              <a:rPr lang="en-US" sz="1200" dirty="0"/>
              <a:t>Thank you for your service. </a:t>
            </a:r>
          </a:p>
        </p:txBody>
      </p:sp>
      <p:sp>
        <p:nvSpPr>
          <p:cNvPr id="7" name="Slide Number Placeholder 6">
            <a:extLst>
              <a:ext uri="{FF2B5EF4-FFF2-40B4-BE49-F238E27FC236}">
                <a16:creationId xmlns:a16="http://schemas.microsoft.com/office/drawing/2014/main" id="{C00C4E25-9C42-480C-A143-81A0B1DEE968}"/>
              </a:ext>
            </a:extLst>
          </p:cNvPr>
          <p:cNvSpPr>
            <a:spLocks noGrp="1"/>
          </p:cNvSpPr>
          <p:nvPr>
            <p:ph type="sldNum" sz="quarter" idx="12"/>
          </p:nvPr>
        </p:nvSpPr>
        <p:spPr/>
        <p:txBody>
          <a:bodyPr/>
          <a:lstStyle/>
          <a:p>
            <a:fld id="{3264D530-B60B-4A5A-91C0-C766C58A4783}" type="slidenum">
              <a:rPr lang="en-US" smtClean="0"/>
              <a:t>2</a:t>
            </a:fld>
            <a:endParaRPr lang="en-US" dirty="0"/>
          </a:p>
        </p:txBody>
      </p:sp>
      <p:pic>
        <p:nvPicPr>
          <p:cNvPr id="8" name="Picture 7">
            <a:extLst>
              <a:ext uri="{FF2B5EF4-FFF2-40B4-BE49-F238E27FC236}">
                <a16:creationId xmlns:a16="http://schemas.microsoft.com/office/drawing/2014/main" id="{E1A65B6F-C5DD-42F4-8C42-5D2878E910AD}"/>
              </a:ext>
            </a:extLst>
          </p:cNvPr>
          <p:cNvPicPr>
            <a:picLocks noChangeAspect="1"/>
          </p:cNvPicPr>
          <p:nvPr/>
        </p:nvPicPr>
        <p:blipFill>
          <a:blip r:embed="rId3"/>
          <a:stretch>
            <a:fillRect/>
          </a:stretch>
        </p:blipFill>
        <p:spPr>
          <a:xfrm>
            <a:off x="7927281" y="2066924"/>
            <a:ext cx="3518018" cy="3308690"/>
          </a:xfrm>
          <a:prstGeom prst="rect">
            <a:avLst/>
          </a:prstGeom>
        </p:spPr>
      </p:pic>
    </p:spTree>
    <p:extLst>
      <p:ext uri="{BB962C8B-B14F-4D97-AF65-F5344CB8AC3E}">
        <p14:creationId xmlns:p14="http://schemas.microsoft.com/office/powerpoint/2010/main" val="350919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91E5A-3CF9-410F-A4AB-F28AA719E7F8}"/>
              </a:ext>
            </a:extLst>
          </p:cNvPr>
          <p:cNvSpPr>
            <a:spLocks noGrp="1"/>
          </p:cNvSpPr>
          <p:nvPr>
            <p:ph type="body" idx="1"/>
          </p:nvPr>
        </p:nvSpPr>
        <p:spPr>
          <a:xfrm>
            <a:off x="2426760" y="267856"/>
            <a:ext cx="9172572" cy="1182254"/>
          </a:xfrm>
        </p:spPr>
        <p:txBody>
          <a:bodyPr>
            <a:noAutofit/>
          </a:bodyPr>
          <a:lstStyle/>
          <a:p>
            <a:pPr marL="0" indent="0">
              <a:buNone/>
            </a:pPr>
            <a:r>
              <a:rPr lang="en-US" sz="4000" b="1" dirty="0">
                <a:solidFill>
                  <a:schemeClr val="bg1"/>
                </a:solidFill>
                <a:latin typeface="+mj-lt"/>
              </a:rPr>
              <a:t>Member Travel </a:t>
            </a:r>
            <a:br>
              <a:rPr lang="en-US" sz="4000" b="1" dirty="0">
                <a:solidFill>
                  <a:schemeClr val="bg1"/>
                </a:solidFill>
                <a:latin typeface="+mj-lt"/>
              </a:rPr>
            </a:br>
            <a:r>
              <a:rPr lang="en-US" sz="4000" b="1" dirty="0">
                <a:solidFill>
                  <a:schemeClr val="bg1"/>
                </a:solidFill>
                <a:latin typeface="+mj-lt"/>
              </a:rPr>
              <a:t>and Expense Policies</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BE1B102D-8994-41CF-921B-B4A3E8A42072}"/>
              </a:ext>
            </a:extLst>
          </p:cNvPr>
          <p:cNvSpPr>
            <a:spLocks noGrp="1"/>
          </p:cNvSpPr>
          <p:nvPr>
            <p:ph type="sldNum" sz="quarter" idx="12"/>
          </p:nvPr>
        </p:nvSpPr>
        <p:spPr/>
        <p:txBody>
          <a:bodyPr/>
          <a:lstStyle/>
          <a:p>
            <a:fld id="{3264D530-B60B-4A5A-91C0-C766C58A4783}" type="slidenum">
              <a:rPr lang="en-US" smtClean="0"/>
              <a:t>3</a:t>
            </a:fld>
            <a:endParaRPr lang="en-US" dirty="0"/>
          </a:p>
        </p:txBody>
      </p:sp>
      <p:pic>
        <p:nvPicPr>
          <p:cNvPr id="5" name="Picture 4">
            <a:extLst>
              <a:ext uri="{FF2B5EF4-FFF2-40B4-BE49-F238E27FC236}">
                <a16:creationId xmlns:a16="http://schemas.microsoft.com/office/drawing/2014/main" id="{748F35FB-6279-4EE1-92E5-0E5B149FA1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88"/>
          <a:stretch/>
        </p:blipFill>
        <p:spPr>
          <a:xfrm>
            <a:off x="7465870" y="2038760"/>
            <a:ext cx="4133462" cy="2780480"/>
          </a:xfrm>
          <a:prstGeom prst="rect">
            <a:avLst/>
          </a:prstGeom>
        </p:spPr>
      </p:pic>
      <p:sp>
        <p:nvSpPr>
          <p:cNvPr id="6" name="TextBox 5">
            <a:extLst>
              <a:ext uri="{FF2B5EF4-FFF2-40B4-BE49-F238E27FC236}">
                <a16:creationId xmlns:a16="http://schemas.microsoft.com/office/drawing/2014/main" id="{8C3EA5AD-AC94-BC2A-7218-A473AAD77D57}"/>
              </a:ext>
            </a:extLst>
          </p:cNvPr>
          <p:cNvSpPr txBox="1"/>
          <p:nvPr/>
        </p:nvSpPr>
        <p:spPr>
          <a:xfrm>
            <a:off x="2426760" y="1619462"/>
            <a:ext cx="4509750" cy="4062651"/>
          </a:xfrm>
          <a:prstGeom prst="rect">
            <a:avLst/>
          </a:prstGeom>
          <a:noFill/>
        </p:spPr>
        <p:txBody>
          <a:bodyPr wrap="square">
            <a:spAutoFit/>
          </a:bodyPr>
          <a:lstStyle/>
          <a:p>
            <a:pPr marL="0" indent="0">
              <a:lnSpc>
                <a:spcPct val="150000"/>
              </a:lnSpc>
              <a:spcBef>
                <a:spcPts val="600"/>
              </a:spcBef>
              <a:spcAft>
                <a:spcPts val="600"/>
              </a:spcAft>
              <a:buNone/>
            </a:pPr>
            <a:r>
              <a:rPr lang="en-US" sz="1200" dirty="0">
                <a:solidFill>
                  <a:schemeClr val="bg1"/>
                </a:solidFill>
              </a:rPr>
              <a:t>State statute or rule specifies if some, or all, committee members are eligible for reimbursement of travel expenses. </a:t>
            </a:r>
          </a:p>
          <a:p>
            <a:pPr marL="342900" indent="-231775">
              <a:spcBef>
                <a:spcPts val="600"/>
              </a:spcBef>
              <a:spcAft>
                <a:spcPts val="600"/>
              </a:spcAft>
              <a:buFont typeface="Arial" panose="020B0604020202020204" pitchFamily="34" charset="0"/>
              <a:buChar char="•"/>
            </a:pPr>
            <a:r>
              <a:rPr lang="en-US" sz="1200" dirty="0">
                <a:solidFill>
                  <a:schemeClr val="bg1"/>
                </a:solidFill>
              </a:rPr>
              <a:t>Consult your committee’s bylaws or support staff.</a:t>
            </a:r>
          </a:p>
          <a:p>
            <a:pPr marL="342900" indent="-231775">
              <a:spcBef>
                <a:spcPts val="600"/>
              </a:spcBef>
              <a:spcAft>
                <a:spcPts val="600"/>
              </a:spcAft>
              <a:buFont typeface="Arial" panose="020B0604020202020204" pitchFamily="34" charset="0"/>
              <a:buChar char="•"/>
            </a:pPr>
            <a:r>
              <a:rPr lang="en-US" sz="1200" dirty="0">
                <a:solidFill>
                  <a:schemeClr val="bg1"/>
                </a:solidFill>
              </a:rPr>
              <a:t>travel reimbursement follows the General Appropriations Act.</a:t>
            </a:r>
          </a:p>
          <a:p>
            <a:pPr marL="342900" indent="-231775">
              <a:spcBef>
                <a:spcPts val="600"/>
              </a:spcBef>
              <a:spcAft>
                <a:spcPts val="600"/>
              </a:spcAft>
              <a:buFont typeface="Arial" panose="020B0604020202020204" pitchFamily="34" charset="0"/>
              <a:buChar char="•"/>
            </a:pPr>
            <a:r>
              <a:rPr lang="en-US" sz="1200" dirty="0">
                <a:solidFill>
                  <a:schemeClr val="bg1"/>
                </a:solidFill>
              </a:rPr>
              <a:t>committee support staff assist members with travel arrangements, any authorizations, and reimbursement vouchers.</a:t>
            </a:r>
          </a:p>
          <a:p>
            <a:pPr marL="573088" lvl="1" indent="-222250">
              <a:spcBef>
                <a:spcPts val="600"/>
              </a:spcBef>
              <a:spcAft>
                <a:spcPts val="600"/>
              </a:spcAft>
              <a:buFont typeface="Courier New" panose="02070309020205020404" pitchFamily="49" charset="0"/>
              <a:buChar char="o"/>
            </a:pPr>
            <a:r>
              <a:rPr lang="en-US" sz="1200" dirty="0">
                <a:solidFill>
                  <a:schemeClr val="bg1"/>
                </a:solidFill>
              </a:rPr>
              <a:t>support staff inform members of the travel booking and reimbursement policies and limits.</a:t>
            </a:r>
          </a:p>
          <a:p>
            <a:pPr marL="573088" lvl="1" indent="-222250">
              <a:spcBef>
                <a:spcPts val="600"/>
              </a:spcBef>
              <a:spcAft>
                <a:spcPts val="600"/>
              </a:spcAft>
              <a:buFont typeface="Courier New" panose="02070309020205020404" pitchFamily="49" charset="0"/>
              <a:buChar char="o"/>
            </a:pPr>
            <a:r>
              <a:rPr lang="en-US" sz="1200" dirty="0">
                <a:solidFill>
                  <a:schemeClr val="bg1"/>
                </a:solidFill>
              </a:rPr>
              <a:t>a travel authorization form will be sent to members.</a:t>
            </a:r>
          </a:p>
          <a:p>
            <a:pPr marL="573088" lvl="1" indent="-222250">
              <a:spcBef>
                <a:spcPts val="600"/>
              </a:spcBef>
              <a:spcAft>
                <a:spcPts val="600"/>
              </a:spcAft>
              <a:buFont typeface="Courier New" panose="02070309020205020404" pitchFamily="49" charset="0"/>
              <a:buChar char="o"/>
            </a:pPr>
            <a:r>
              <a:rPr lang="en-US" sz="1200" dirty="0">
                <a:solidFill>
                  <a:schemeClr val="bg1"/>
                </a:solidFill>
              </a:rPr>
              <a:t>support staff submit all members’ reimbursement forms to the DSHS Travel Office.</a:t>
            </a:r>
          </a:p>
        </p:txBody>
      </p:sp>
    </p:spTree>
    <p:extLst>
      <p:ext uri="{BB962C8B-B14F-4D97-AF65-F5344CB8AC3E}">
        <p14:creationId xmlns:p14="http://schemas.microsoft.com/office/powerpoint/2010/main" val="92035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37021" y="815220"/>
            <a:ext cx="8388457" cy="487107"/>
          </a:xfrm>
        </p:spPr>
        <p:txBody>
          <a:bodyPr/>
          <a:lstStyle/>
          <a:p>
            <a:r>
              <a:rPr lang="en-US" sz="4000" dirty="0"/>
              <a:t>Member Travel Checklist</a:t>
            </a:r>
          </a:p>
        </p:txBody>
      </p:sp>
      <p:sp>
        <p:nvSpPr>
          <p:cNvPr id="8" name="Text Placeholder 7"/>
          <p:cNvSpPr>
            <a:spLocks noGrp="1"/>
          </p:cNvSpPr>
          <p:nvPr>
            <p:ph sz="half" idx="1"/>
          </p:nvPr>
        </p:nvSpPr>
        <p:spPr>
          <a:xfrm>
            <a:off x="2445887" y="1691442"/>
            <a:ext cx="8379591" cy="3610231"/>
          </a:xfrm>
        </p:spPr>
        <p:txBody>
          <a:bodyPr>
            <a:noAutofit/>
          </a:bodyPr>
          <a:lstStyle/>
          <a:p>
            <a:pPr marL="230188" indent="-230188">
              <a:lnSpc>
                <a:spcPct val="100000"/>
              </a:lnSpc>
              <a:spcBef>
                <a:spcPts val="0"/>
              </a:spcBef>
              <a:spcAft>
                <a:spcPts val="600"/>
              </a:spcAft>
            </a:pPr>
            <a:r>
              <a:rPr lang="en-US" sz="1200" dirty="0"/>
              <a:t>Adhere to the advisory committee’s travel policy per statute.</a:t>
            </a:r>
          </a:p>
          <a:p>
            <a:pPr marL="230188" indent="-230188">
              <a:lnSpc>
                <a:spcPct val="100000"/>
              </a:lnSpc>
              <a:spcBef>
                <a:spcPts val="0"/>
              </a:spcBef>
              <a:spcAft>
                <a:spcPts val="600"/>
              </a:spcAft>
            </a:pPr>
            <a:r>
              <a:rPr lang="en-US" sz="1200" dirty="0"/>
              <a:t>Follow the </a:t>
            </a:r>
            <a:r>
              <a:rPr lang="en-US" sz="1200" dirty="0">
                <a:hlinkClick r:id="rId3">
                  <a:extLst>
                    <a:ext uri="{A12FA001-AC4F-418D-AE19-62706E023703}">
                      <ahyp:hlinkClr xmlns:ahyp="http://schemas.microsoft.com/office/drawing/2018/hyperlinkcolor" val="tx"/>
                    </a:ext>
                  </a:extLst>
                </a:hlinkClick>
              </a:rPr>
              <a:t>DSHS Travel Reimbursements policy</a:t>
            </a:r>
            <a:r>
              <a:rPr lang="en-US" sz="1200" dirty="0"/>
              <a:t>.</a:t>
            </a:r>
          </a:p>
          <a:p>
            <a:pPr marL="230188" indent="-230188">
              <a:lnSpc>
                <a:spcPct val="100000"/>
              </a:lnSpc>
              <a:spcBef>
                <a:spcPts val="0"/>
              </a:spcBef>
              <a:spcAft>
                <a:spcPts val="600"/>
              </a:spcAft>
            </a:pPr>
            <a:r>
              <a:rPr lang="en-US" sz="1200" dirty="0"/>
              <a:t>Obtain written approval from advisory committee support staff.</a:t>
            </a:r>
          </a:p>
          <a:p>
            <a:pPr marL="230188" indent="-230188">
              <a:lnSpc>
                <a:spcPct val="100000"/>
              </a:lnSpc>
              <a:spcBef>
                <a:spcPts val="0"/>
              </a:spcBef>
              <a:spcAft>
                <a:spcPts val="600"/>
              </a:spcAft>
            </a:pPr>
            <a:r>
              <a:rPr lang="en-US" sz="1200" dirty="0"/>
              <a:t>Book travel using DSHS tools, whenever possible.</a:t>
            </a:r>
          </a:p>
          <a:p>
            <a:pPr marL="230188" indent="-230188">
              <a:lnSpc>
                <a:spcPct val="100000"/>
              </a:lnSpc>
              <a:spcBef>
                <a:spcPts val="0"/>
              </a:spcBef>
              <a:spcAft>
                <a:spcPts val="600"/>
              </a:spcAft>
            </a:pPr>
            <a:r>
              <a:rPr lang="en-US" sz="1200" dirty="0"/>
              <a:t>Be aware of maximum mileage, lodging and meal rates for reimbursement.</a:t>
            </a:r>
          </a:p>
          <a:p>
            <a:pPr marL="230188" indent="-230188">
              <a:lnSpc>
                <a:spcPct val="100000"/>
              </a:lnSpc>
              <a:spcBef>
                <a:spcPts val="0"/>
              </a:spcBef>
              <a:spcAft>
                <a:spcPts val="600"/>
              </a:spcAft>
            </a:pPr>
            <a:r>
              <a:rPr lang="en-US" sz="1200" dirty="0"/>
              <a:t>If a personal vehicle is used, note mileage.</a:t>
            </a:r>
          </a:p>
          <a:p>
            <a:pPr marL="230188" indent="-230188">
              <a:lnSpc>
                <a:spcPct val="100000"/>
              </a:lnSpc>
              <a:spcBef>
                <a:spcPts val="0"/>
              </a:spcBef>
              <a:spcAft>
                <a:spcPts val="600"/>
              </a:spcAft>
            </a:pPr>
            <a:r>
              <a:rPr lang="en-US" sz="1200" dirty="0"/>
              <a:t>Save all receipts. Depending on your committee’s travel policy, you may be reimbursed for:</a:t>
            </a:r>
          </a:p>
          <a:p>
            <a:pPr marL="396875" indent="-171450">
              <a:lnSpc>
                <a:spcPct val="100000"/>
              </a:lnSpc>
              <a:spcBef>
                <a:spcPts val="0"/>
              </a:spcBef>
              <a:buFont typeface="Arial" panose="020B0604020202020204" pitchFamily="34" charset="0"/>
              <a:buChar char="•"/>
              <a:tabLst>
                <a:tab pos="1376363" algn="l"/>
              </a:tabLst>
            </a:pPr>
            <a:r>
              <a:rPr lang="en-US" sz="1200" dirty="0"/>
              <a:t>Hotel (</a:t>
            </a:r>
            <a:r>
              <a:rPr lang="en-US" sz="1200" dirty="0">
                <a:hlinkClick r:id="rId4">
                  <a:extLst>
                    <a:ext uri="{A12FA001-AC4F-418D-AE19-62706E023703}">
                      <ahyp:hlinkClr xmlns:ahyp="http://schemas.microsoft.com/office/drawing/2018/hyperlinkcolor" val="tx"/>
                    </a:ext>
                  </a:extLst>
                </a:hlinkClick>
              </a:rPr>
              <a:t>Hotel Engine</a:t>
            </a:r>
            <a:r>
              <a:rPr lang="en-US" sz="1200" dirty="0"/>
              <a:t> )</a:t>
            </a:r>
          </a:p>
          <a:p>
            <a:pPr marL="396875" indent="-171450">
              <a:lnSpc>
                <a:spcPct val="100000"/>
              </a:lnSpc>
              <a:spcBef>
                <a:spcPts val="0"/>
              </a:spcBef>
              <a:buFont typeface="Arial" panose="020B0604020202020204" pitchFamily="34" charset="0"/>
              <a:buChar char="•"/>
              <a:tabLst>
                <a:tab pos="1376363" algn="l"/>
              </a:tabLst>
            </a:pPr>
            <a:r>
              <a:rPr lang="en-US" sz="1200" dirty="0"/>
              <a:t>meals</a:t>
            </a:r>
          </a:p>
          <a:p>
            <a:pPr marL="396875" indent="-171450">
              <a:lnSpc>
                <a:spcPct val="100000"/>
              </a:lnSpc>
              <a:spcBef>
                <a:spcPts val="0"/>
              </a:spcBef>
              <a:buFont typeface="Arial" panose="020B0604020202020204" pitchFamily="34" charset="0"/>
              <a:buChar char="•"/>
              <a:tabLst>
                <a:tab pos="1376363" algn="l"/>
              </a:tabLst>
            </a:pPr>
            <a:r>
              <a:rPr lang="en-US" sz="1200" dirty="0"/>
              <a:t>flights</a:t>
            </a:r>
          </a:p>
          <a:p>
            <a:pPr marL="396875" indent="-171450">
              <a:lnSpc>
                <a:spcPct val="100000"/>
              </a:lnSpc>
              <a:spcBef>
                <a:spcPts val="0"/>
              </a:spcBef>
              <a:buFont typeface="Arial" panose="020B0604020202020204" pitchFamily="34" charset="0"/>
              <a:buChar char="•"/>
              <a:tabLst>
                <a:tab pos="1376363" algn="l"/>
              </a:tabLst>
            </a:pPr>
            <a:r>
              <a:rPr lang="en-US" sz="1200" dirty="0"/>
              <a:t>Gas (</a:t>
            </a:r>
            <a:r>
              <a:rPr lang="en-US" sz="1200" dirty="0">
                <a:hlinkClick r:id="rId5"/>
              </a:rPr>
              <a:t>Trip Optimizer</a:t>
            </a:r>
            <a:r>
              <a:rPr lang="en-US" sz="1200" dirty="0"/>
              <a:t>)</a:t>
            </a:r>
          </a:p>
          <a:p>
            <a:pPr marL="396875" indent="-171450">
              <a:lnSpc>
                <a:spcPct val="100000"/>
              </a:lnSpc>
              <a:spcBef>
                <a:spcPts val="0"/>
              </a:spcBef>
              <a:buFont typeface="Arial" panose="020B0604020202020204" pitchFamily="34" charset="0"/>
              <a:buChar char="•"/>
              <a:tabLst>
                <a:tab pos="1376363" algn="l"/>
              </a:tabLst>
            </a:pPr>
            <a:r>
              <a:rPr lang="en-US" sz="1200" dirty="0"/>
              <a:t>rental cars</a:t>
            </a:r>
          </a:p>
          <a:p>
            <a:pPr marL="396875" indent="-171450">
              <a:lnSpc>
                <a:spcPct val="100000"/>
              </a:lnSpc>
              <a:spcBef>
                <a:spcPts val="0"/>
              </a:spcBef>
              <a:buFont typeface="Arial" panose="020B0604020202020204" pitchFamily="34" charset="0"/>
              <a:buChar char="•"/>
              <a:tabLst>
                <a:tab pos="1376363" algn="l"/>
              </a:tabLst>
            </a:pPr>
            <a:r>
              <a:rPr lang="en-US" sz="1200" dirty="0"/>
              <a:t>incidentals</a:t>
            </a:r>
          </a:p>
          <a:p>
            <a:pPr marL="230188" indent="-230188" algn="l">
              <a:buFont typeface="+mj-lt"/>
              <a:buAutoNum type="arabicPeriod" startAt="8"/>
            </a:pPr>
            <a:r>
              <a:rPr lang="en-US" sz="1200" dirty="0"/>
              <a:t>Submit receipts and claim form to advisory committee support staff.</a:t>
            </a:r>
          </a:p>
        </p:txBody>
      </p:sp>
      <p:sp>
        <p:nvSpPr>
          <p:cNvPr id="5" name="Slide Number Placeholder 4"/>
          <p:cNvSpPr>
            <a:spLocks noGrp="1"/>
          </p:cNvSpPr>
          <p:nvPr>
            <p:ph type="sldNum" sz="quarter" idx="12"/>
          </p:nvPr>
        </p:nvSpPr>
        <p:spPr/>
        <p:txBody>
          <a:bodyPr/>
          <a:lstStyle/>
          <a:p>
            <a:fld id="{3264D530-B60B-4A5A-91C0-C766C58A4783}" type="slidenum">
              <a:rPr lang="en-US" smtClean="0"/>
              <a:t>4</a:t>
            </a:fld>
            <a:endParaRPr lang="en-US" dirty="0"/>
          </a:p>
        </p:txBody>
      </p:sp>
    </p:spTree>
    <p:extLst>
      <p:ext uri="{BB962C8B-B14F-4D97-AF65-F5344CB8AC3E}">
        <p14:creationId xmlns:p14="http://schemas.microsoft.com/office/powerpoint/2010/main" val="185520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6535" y="3591581"/>
            <a:ext cx="10593238" cy="1114960"/>
          </a:xfrm>
        </p:spPr>
        <p:txBody>
          <a:bodyPr>
            <a:normAutofit/>
          </a:bodyPr>
          <a:lstStyle/>
          <a:p>
            <a:pPr algn="ctr"/>
            <a:r>
              <a:rPr lang="en-US" sz="2800" dirty="0">
                <a:solidFill>
                  <a:schemeClr val="accent1"/>
                </a:solidFill>
              </a:rPr>
              <a:t>Thank you for contributing your time and services </a:t>
            </a:r>
            <a:br>
              <a:rPr lang="en-US" sz="2800" dirty="0">
                <a:solidFill>
                  <a:schemeClr val="accent1"/>
                </a:solidFill>
              </a:rPr>
            </a:br>
            <a:r>
              <a:rPr lang="en-US" sz="2800" dirty="0">
                <a:solidFill>
                  <a:schemeClr val="accent1"/>
                </a:solidFill>
              </a:rPr>
              <a:t>with the Department of State Health Services</a:t>
            </a:r>
          </a:p>
        </p:txBody>
      </p:sp>
      <p:sp>
        <p:nvSpPr>
          <p:cNvPr id="2" name="Slide Number Placeholder 1"/>
          <p:cNvSpPr>
            <a:spLocks noGrp="1"/>
          </p:cNvSpPr>
          <p:nvPr>
            <p:ph type="sldNum" sz="quarter" idx="12"/>
          </p:nvPr>
        </p:nvSpPr>
        <p:spPr/>
        <p:txBody>
          <a:bodyPr/>
          <a:lstStyle/>
          <a:p>
            <a:fld id="{3264D530-B60B-4A5A-91C0-C766C58A4783}" type="slidenum">
              <a:rPr lang="en-US" smtClean="0"/>
              <a:t>5</a:t>
            </a:fld>
            <a:endParaRPr lang="en-US" dirty="0"/>
          </a:p>
        </p:txBody>
      </p:sp>
    </p:spTree>
    <p:extLst>
      <p:ext uri="{BB962C8B-B14F-4D97-AF65-F5344CB8AC3E}">
        <p14:creationId xmlns:p14="http://schemas.microsoft.com/office/powerpoint/2010/main" val="2794267701"/>
      </p:ext>
    </p:extLst>
  </p:cSld>
  <p:clrMapOvr>
    <a:masterClrMapping/>
  </p:clrMapOvr>
</p:sld>
</file>

<file path=ppt/theme/theme1.xml><?xml version="1.0" encoding="utf-8"?>
<a:theme xmlns:a="http://schemas.openxmlformats.org/drawingml/2006/main" name="Dark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FD74A46D-E7C3-4CA3-8E28-7B82C7E298BD}"/>
    </a:ext>
  </a:extLst>
</a:theme>
</file>

<file path=ppt/theme/theme2.xml><?xml version="1.0" encoding="utf-8"?>
<a:theme xmlns:a="http://schemas.openxmlformats.org/drawingml/2006/main" name="Bright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D1CC0A1B-1CDC-448C-953F-4E90B234976E}"/>
    </a:ext>
  </a:extLst>
</a:theme>
</file>

<file path=ppt/theme/theme3.xml><?xml version="1.0" encoding="utf-8"?>
<a:theme xmlns:a="http://schemas.openxmlformats.org/drawingml/2006/main" name="1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Member Training.potx" id="{13FBEAB4-C12E-4A22-86C5-00915ABF0392}" vid="{4B8772AD-6C50-428B-BAC9-B0A7246177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3C9473B9FFAD44931B97A5EEA716C7" ma:contentTypeVersion="4" ma:contentTypeDescription="Create a new document." ma:contentTypeScope="" ma:versionID="5dcf35f34101d7e78a5e74cdbf177725">
  <xsd:schema xmlns:xsd="http://www.w3.org/2001/XMLSchema" xmlns:xs="http://www.w3.org/2001/XMLSchema" xmlns:p="http://schemas.microsoft.com/office/2006/metadata/properties" xmlns:ns2="d29ee822-12bb-4cac-a395-6a21cefb040d" targetNamespace="http://schemas.microsoft.com/office/2006/metadata/properties" ma:root="true" ma:fieldsID="19b1550e1ae0abbc48a14478a11b00a9" ns2:_="">
    <xsd:import namespace="d29ee822-12bb-4cac-a395-6a21cefb04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ee822-12bb-4cac-a395-6a21cefb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07AC33-0C7B-47C9-966B-13DDA6C2076C}">
  <ds:schemaRefs>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d29ee822-12bb-4cac-a395-6a21cefb040d"/>
    <ds:schemaRef ds:uri="http://schemas.microsoft.com/office/2006/metadata/properties"/>
  </ds:schemaRefs>
</ds:datastoreItem>
</file>

<file path=customXml/itemProps2.xml><?xml version="1.0" encoding="utf-8"?>
<ds:datastoreItem xmlns:ds="http://schemas.openxmlformats.org/officeDocument/2006/customXml" ds:itemID="{0F789D61-E6EC-4D6C-A613-4980D0317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ee822-12bb-4cac-a395-6a21cefb0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849CD-6AA8-416F-8B7F-E4FBFEAB7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 new employee orientation Draft 2</Template>
  <TotalTime>25625</TotalTime>
  <Words>756</Words>
  <Application>Microsoft Office PowerPoint</Application>
  <PresentationFormat>Widescreen</PresentationFormat>
  <Paragraphs>80</Paragraphs>
  <Slides>5</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Calibri</vt:lpstr>
      <vt:lpstr>Courier New</vt:lpstr>
      <vt:lpstr>Rockwell</vt:lpstr>
      <vt:lpstr>Verdana</vt:lpstr>
      <vt:lpstr>Dark Room</vt:lpstr>
      <vt:lpstr>Bright Room</vt:lpstr>
      <vt:lpstr>1_Dark Room</vt:lpstr>
      <vt:lpstr>Advisory Committee Member Training</vt:lpstr>
      <vt:lpstr>Welcome</vt:lpstr>
      <vt:lpstr>PowerPoint Presentation</vt:lpstr>
      <vt:lpstr>Member Travel Checklist</vt:lpstr>
      <vt:lpstr>Thank you for contributing your time and services  with the Department of State Health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DSHS</dc:title>
  <dc:creator>Carolyn Bivens</dc:creator>
  <cp:lastModifiedBy>Castillo,Jacqueline (DSHS)</cp:lastModifiedBy>
  <cp:revision>535</cp:revision>
  <dcterms:created xsi:type="dcterms:W3CDTF">2017-09-14T12:16:15Z</dcterms:created>
  <dcterms:modified xsi:type="dcterms:W3CDTF">2023-06-22T22:23:08Z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0x010100EB3C9473B9FFAD44931B97A5EEA716C7</vt:lpwstr>
  </property>
</Properties>
</file>