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4"/>
    <p:sldMasterId id="2147483683" r:id="rId5"/>
    <p:sldMasterId id="2147483708" r:id="rId6"/>
  </p:sldMasterIdLst>
  <p:notesMasterIdLst>
    <p:notesMasterId r:id="rId21"/>
  </p:notesMasterIdLst>
  <p:handoutMasterIdLst>
    <p:handoutMasterId r:id="rId22"/>
  </p:handoutMasterIdLst>
  <p:sldIdLst>
    <p:sldId id="256" r:id="rId7"/>
    <p:sldId id="382" r:id="rId8"/>
    <p:sldId id="388" r:id="rId9"/>
    <p:sldId id="263" r:id="rId10"/>
    <p:sldId id="265" r:id="rId11"/>
    <p:sldId id="292" r:id="rId12"/>
    <p:sldId id="296" r:id="rId13"/>
    <p:sldId id="386" r:id="rId14"/>
    <p:sldId id="295" r:id="rId15"/>
    <p:sldId id="297" r:id="rId16"/>
    <p:sldId id="404" r:id="rId17"/>
    <p:sldId id="403" r:id="rId18"/>
    <p:sldId id="298" r:id="rId19"/>
    <p:sldId id="262" r:id="rId2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a:srgbClr val="C5DDF4"/>
    <a:srgbClr val="1E3C79"/>
    <a:srgbClr val="1E3C7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varScale="1">
        <p:scale>
          <a:sx n="78" d="100"/>
          <a:sy n="78" d="100"/>
        </p:scale>
        <p:origin x="139" y="58"/>
      </p:cViewPr>
      <p:guideLst/>
    </p:cSldViewPr>
  </p:slideViewPr>
  <p:notesTextViewPr>
    <p:cViewPr>
      <p:scale>
        <a:sx n="1" d="1"/>
        <a:sy n="1" d="1"/>
      </p:scale>
      <p:origin x="0" y="0"/>
    </p:cViewPr>
  </p:notesTextViewPr>
  <p:sorterViewPr>
    <p:cViewPr varScale="1">
      <p:scale>
        <a:sx n="1" d="1"/>
        <a:sy n="1" d="1"/>
      </p:scale>
      <p:origin x="0" y="-9392"/>
    </p:cViewPr>
  </p:sorterViewPr>
  <p:notesViewPr>
    <p:cSldViewPr snapToGrid="0">
      <p:cViewPr varScale="1">
        <p:scale>
          <a:sx n="64" d="100"/>
          <a:sy n="64" d="100"/>
        </p:scale>
        <p:origin x="194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BDBBA28D-74A4-47BF-B185-9A48EF5D3679}" type="slidenum">
              <a:rPr lang="en-US" smtClean="0"/>
              <a:t>‹#›</a:t>
            </a:fld>
            <a:endParaRPr lang="en-US" dirty="0"/>
          </a:p>
        </p:txBody>
      </p:sp>
    </p:spTree>
    <p:extLst>
      <p:ext uri="{BB962C8B-B14F-4D97-AF65-F5344CB8AC3E}">
        <p14:creationId xmlns:p14="http://schemas.microsoft.com/office/powerpoint/2010/main" val="194820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7A04413-4EC4-4435-9D26-A959D72CBD26}" type="datetimeFigureOut">
              <a:rPr lang="en-US" smtClean="0"/>
              <a:t>6/21/2023</a:t>
            </a:fld>
            <a:endParaRPr lang="en-US" dirty="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8656873-B2E2-48BF-9A24-BF2F9089EE63}" type="slidenum">
              <a:rPr lang="en-US" smtClean="0"/>
              <a:t>‹#›</a:t>
            </a:fld>
            <a:endParaRPr lang="en-US" dirty="0"/>
          </a:p>
        </p:txBody>
      </p:sp>
      <p:sp>
        <p:nvSpPr>
          <p:cNvPr id="20" name="Slide Image Placeholder 3"/>
          <p:cNvSpPr>
            <a:spLocks noGrp="1" noRot="1" noChangeAspect="1"/>
          </p:cNvSpPr>
          <p:nvPr>
            <p:ph type="sldImg" idx="2"/>
          </p:nvPr>
        </p:nvSpPr>
        <p:spPr>
          <a:xfrm>
            <a:off x="912586" y="691563"/>
            <a:ext cx="2670628" cy="2002529"/>
          </a:xfrm>
          <a:prstGeom prst="rect">
            <a:avLst/>
          </a:prstGeom>
          <a:noFill/>
          <a:ln w="12700">
            <a:solidFill>
              <a:prstClr val="black"/>
            </a:solidFill>
          </a:ln>
        </p:spPr>
        <p:txBody>
          <a:bodyPr vert="horz" lIns="91440" tIns="45720" rIns="91440" bIns="45720" rtlCol="0" anchor="ctr"/>
          <a:lstStyle/>
          <a:p>
            <a:endParaRPr lang="en-US" dirty="0"/>
          </a:p>
        </p:txBody>
      </p:sp>
      <p:sp>
        <p:nvSpPr>
          <p:cNvPr id="21"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4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hs.texas.gov/sites/default/files/documents/about-hhs/hhs-ethics-polic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1</a:t>
            </a:fld>
            <a:endParaRPr lang="en-US" dirty="0"/>
          </a:p>
        </p:txBody>
      </p:sp>
      <p:sp>
        <p:nvSpPr>
          <p:cNvPr id="5" name="Notes Placeholder 2">
            <a:extLst>
              <a:ext uri="{FF2B5EF4-FFF2-40B4-BE49-F238E27FC236}">
                <a16:creationId xmlns:a16="http://schemas.microsoft.com/office/drawing/2014/main" id="{76077FAD-53A3-44C6-A7CD-B24357BC068F}"/>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dirty="0">
                <a:latin typeface="Verdana" panose="020B0604030504040204" pitchFamily="34" charset="0"/>
                <a:ea typeface="Verdana" panose="020B0604030504040204" pitchFamily="34" charset="0"/>
              </a:rPr>
              <a:t>[Title Slide]</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Hello.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This module of the training will help orient you to the Department of State Health Services and your new role as an advisory committee member.</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It is part of a series of short training modules, each lasting just a few minutes.</a:t>
            </a:r>
          </a:p>
        </p:txBody>
      </p:sp>
    </p:spTree>
    <p:extLst>
      <p:ext uri="{BB962C8B-B14F-4D97-AF65-F5344CB8AC3E}">
        <p14:creationId xmlns:p14="http://schemas.microsoft.com/office/powerpoint/2010/main" val="194282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396939" y="393389"/>
            <a:ext cx="4142666" cy="5473380"/>
          </a:xfrm>
        </p:spPr>
        <p:txBody>
          <a:bodyPr/>
          <a:lstStyle/>
          <a:p>
            <a:r>
              <a:rPr lang="en-US" sz="1400" dirty="0">
                <a:latin typeface="Verdana" panose="020B0604030504040204" pitchFamily="34" charset="0"/>
                <a:ea typeface="Verdana" panose="020B0604030504040204" pitchFamily="34" charset="0"/>
              </a:rPr>
              <a:t>Advisory committee meetings are public, governmental decision-making meetings, which mandates them to follow the Texas Open Meetings Act.</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Some provisions of the Act include:</a:t>
            </a:r>
          </a:p>
          <a:p>
            <a:endParaRPr lang="en-US" sz="1400" dirty="0">
              <a:latin typeface="Verdana" panose="020B0604030504040204" pitchFamily="34" charset="0"/>
              <a:ea typeface="Verdana" panose="020B0604030504040204" pitchFamily="34" charset="0"/>
            </a:endParaRPr>
          </a:p>
          <a:p>
            <a:pPr marL="342900" indent="-342900">
              <a:spcBef>
                <a:spcPct val="25000"/>
              </a:spcBef>
              <a:buFont typeface="Arial" panose="020B0604020202020204" pitchFamily="34" charset="0"/>
              <a:buChar char="•"/>
              <a:defRPr/>
            </a:pPr>
            <a:r>
              <a:rPr lang="en-US" sz="1400" dirty="0">
                <a:latin typeface="Verdana" panose="020B0604030504040204" pitchFamily="34" charset="0"/>
                <a:ea typeface="Verdana" panose="020B0604030504040204" pitchFamily="34" charset="0"/>
              </a:rPr>
              <a:t>The public notice of the time, place and subject matter of the meeting so that the public can attend and comment. </a:t>
            </a:r>
          </a:p>
          <a:p>
            <a:pPr marL="342900" indent="-342900">
              <a:spcBef>
                <a:spcPct val="25000"/>
              </a:spcBef>
              <a:buFont typeface="Arial" panose="020B0604020202020204" pitchFamily="34" charset="0"/>
              <a:buChar char="•"/>
              <a:defRPr/>
            </a:pPr>
            <a:r>
              <a:rPr lang="en-US" sz="1400" dirty="0">
                <a:latin typeface="Verdana" panose="020B0604030504040204" pitchFamily="34" charset="0"/>
                <a:ea typeface="Verdana" panose="020B0604030504040204" pitchFamily="34" charset="0"/>
              </a:rPr>
              <a:t>An agenda is required to be published and made public.</a:t>
            </a:r>
          </a:p>
          <a:p>
            <a:pPr marL="342900" indent="-342900">
              <a:spcBef>
                <a:spcPct val="25000"/>
              </a:spcBef>
              <a:buFont typeface="Arial" panose="020B0604020202020204" pitchFamily="34" charset="0"/>
              <a:buChar char="•"/>
              <a:defRPr/>
            </a:pPr>
            <a:r>
              <a:rPr lang="en-US" sz="1400" dirty="0">
                <a:latin typeface="Verdana" panose="020B0604030504040204" pitchFamily="34" charset="0"/>
                <a:ea typeface="Verdana" panose="020B0604030504040204" pitchFamily="34" charset="0"/>
              </a:rPr>
              <a:t>State law defines “quorum” as a majority of the governing body, unless otherwise defined by applicable law or the governing body’s charter.</a:t>
            </a:r>
          </a:p>
          <a:p>
            <a:pPr marL="342900" indent="-342900">
              <a:spcBef>
                <a:spcPct val="25000"/>
              </a:spcBef>
              <a:buFont typeface="Arial" panose="020B0604020202020204" pitchFamily="34" charset="0"/>
              <a:buChar char="•"/>
              <a:defRPr/>
            </a:pPr>
            <a:r>
              <a:rPr lang="en-US" sz="1400" dirty="0">
                <a:latin typeface="Verdana" panose="020B0604030504040204" pitchFamily="34" charset="0"/>
                <a:ea typeface="Verdana" panose="020B0604030504040204" pitchFamily="34" charset="0"/>
              </a:rPr>
              <a:t>A quorum must be present to vote on business.</a:t>
            </a:r>
          </a:p>
          <a:p>
            <a:pPr marL="342900" indent="-342900">
              <a:spcBef>
                <a:spcPct val="25000"/>
              </a:spcBef>
              <a:buFont typeface="Arial" panose="020B0604020202020204" pitchFamily="34" charset="0"/>
              <a:buChar char="•"/>
              <a:defRPr/>
            </a:pPr>
            <a:r>
              <a:rPr lang="en-US" sz="1400" dirty="0">
                <a:latin typeface="Verdana" panose="020B0604030504040204" pitchFamily="34" charset="0"/>
                <a:ea typeface="Verdana" panose="020B0604030504040204" pitchFamily="34" charset="0"/>
              </a:rPr>
              <a:t>State law prohibits any discussion or vote on a topic unless it is set forth in the meeting’s notice.</a:t>
            </a:r>
          </a:p>
          <a:p>
            <a:pPr marL="342900" indent="-342900">
              <a:spcBef>
                <a:spcPct val="25000"/>
              </a:spcBef>
              <a:buFont typeface="Arial" panose="020B0604020202020204" pitchFamily="34" charset="0"/>
              <a:buChar char="•"/>
              <a:defRPr/>
            </a:pPr>
            <a:r>
              <a:rPr lang="en-US" sz="1400" dirty="0">
                <a:latin typeface="Verdana" panose="020B0604030504040204" pitchFamily="34" charset="0"/>
                <a:ea typeface="Verdana" panose="020B0604030504040204" pitchFamily="34" charset="0"/>
              </a:rPr>
              <a:t>There is time set aside during meetings for spoken public testimony and any written comments received are shared with the committee members. </a:t>
            </a:r>
          </a:p>
          <a:p>
            <a:pPr>
              <a:spcBef>
                <a:spcPct val="25000"/>
              </a:spcBef>
              <a:defRPr/>
            </a:pPr>
            <a:r>
              <a:rPr lang="en-US" sz="1400" dirty="0">
                <a:latin typeface="Verdana" panose="020B0604030504040204" pitchFamily="34" charset="0"/>
                <a:ea typeface="Verdana" panose="020B0604030504040204" pitchFamily="34" charset="0"/>
              </a:rPr>
              <a:t>You’ll see all of this in action during your advisory committee meetings.</a:t>
            </a:r>
          </a:p>
          <a:p>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161843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692150"/>
            <a:ext cx="3556000" cy="2001838"/>
          </a:xfrm>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Likewise, advisory committees are mandated to give public access to all government information and documents.</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The meeting agenda, discussions and meeting minutes are made public with online posting.</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Any emails or other advisory committee communications may be disclosed with a public information access request.</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1638724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To get more familiar with the Open Meetings Act and Public Information Act, all advisory committee members receive training.</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You’ll be asked to complete these two online training sessions and review the related handbooks during your first 90 days of committee service.</a:t>
            </a:r>
          </a:p>
          <a:p>
            <a:endParaRPr lang="en-US" sz="140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You can find the link to the state training on the Texas Attorney General’s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361538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387000" y="0"/>
            <a:ext cx="4597974" cy="6033052"/>
          </a:xfrm>
        </p:spPr>
        <p:txBody>
          <a:bodyPr/>
          <a:lstStyle/>
          <a:p>
            <a:r>
              <a:rPr lang="en-US" sz="1400" dirty="0">
                <a:latin typeface="Verdana" panose="020B0604030504040204" pitchFamily="34" charset="0"/>
                <a:ea typeface="Verdana" panose="020B0604030504040204" pitchFamily="34" charset="0"/>
              </a:rPr>
              <a:t>This next set of rules and policies focus on ethics.</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Please be mindful of these standards of conduct:</a:t>
            </a:r>
          </a:p>
          <a:p>
            <a:pPr marL="171450" indent="-171450">
              <a:spcBef>
                <a:spcPts val="600"/>
              </a:spcBef>
              <a:spcAft>
                <a:spcPts val="600"/>
              </a:spcAft>
              <a:buFont typeface="Arial" panose="020B0604020202020204" pitchFamily="34" charset="0"/>
              <a:buChar char="•"/>
            </a:pPr>
            <a:r>
              <a:rPr lang="en-US" altLang="en-US" sz="1400" dirty="0">
                <a:latin typeface="Verdana" panose="020B0604030504040204" pitchFamily="34" charset="0"/>
                <a:ea typeface="Verdana" panose="020B0604030504040204" pitchFamily="34" charset="0"/>
              </a:rPr>
              <a:t>Respect the confidentiality of the agency and its clients.</a:t>
            </a:r>
          </a:p>
          <a:p>
            <a:pPr marL="171450" indent="-171450">
              <a:spcBef>
                <a:spcPts val="600"/>
              </a:spcBef>
              <a:spcAft>
                <a:spcPts val="600"/>
              </a:spcAft>
              <a:buFont typeface="Arial" panose="020B0604020202020204" pitchFamily="34" charset="0"/>
              <a:buChar char="•"/>
            </a:pPr>
            <a:r>
              <a:rPr lang="en-US" altLang="en-US" sz="1400" dirty="0">
                <a:latin typeface="Verdana" panose="020B0604030504040204" pitchFamily="34" charset="0"/>
                <a:ea typeface="Verdana" panose="020B0604030504040204" pitchFamily="34" charset="0"/>
              </a:rPr>
              <a:t>Do not use knowledge gained through agency service for personal profit for yourself or others.</a:t>
            </a:r>
          </a:p>
          <a:p>
            <a:pPr marL="171450" indent="-171450">
              <a:spcBef>
                <a:spcPts val="600"/>
              </a:spcBef>
              <a:spcAft>
                <a:spcPts val="600"/>
              </a:spcAft>
              <a:buFont typeface="Arial" panose="020B0604020202020204" pitchFamily="34" charset="0"/>
              <a:buChar char="•"/>
            </a:pPr>
            <a:r>
              <a:rPr lang="en-US" altLang="en-US" sz="1400" dirty="0">
                <a:latin typeface="Verdana" panose="020B0604030504040204" pitchFamily="34" charset="0"/>
                <a:ea typeface="Verdana" panose="020B0604030504040204" pitchFamily="34" charset="0"/>
              </a:rPr>
              <a:t>Do not accept or solicit any gift, favor or service that might reasonably tend to influence you in the discharge of your duties on the committee.</a:t>
            </a:r>
          </a:p>
          <a:p>
            <a:pPr marL="171450" indent="-171450">
              <a:spcBef>
                <a:spcPts val="600"/>
              </a:spcBef>
              <a:spcAft>
                <a:spcPts val="600"/>
              </a:spcAft>
              <a:buFont typeface="Arial" panose="020B0604020202020204" pitchFamily="34" charset="0"/>
              <a:buChar char="•"/>
            </a:pPr>
            <a:r>
              <a:rPr lang="en-US" altLang="en-US" sz="1400" dirty="0">
                <a:latin typeface="Verdana" panose="020B0604030504040204" pitchFamily="34" charset="0"/>
                <a:ea typeface="Verdana" panose="020B0604030504040204" pitchFamily="34" charset="0"/>
              </a:rPr>
              <a:t>Do not solicit, accept or agree to accept any benefit for having exercised your official powers or duties. </a:t>
            </a:r>
          </a:p>
          <a:p>
            <a:pPr marL="171450" indent="-171450">
              <a:spcBef>
                <a:spcPts val="600"/>
              </a:spcBef>
              <a:spcAft>
                <a:spcPts val="600"/>
              </a:spcAft>
              <a:buFont typeface="Arial" panose="020B0604020202020204" pitchFamily="34" charset="0"/>
              <a:buChar char="•"/>
            </a:pPr>
            <a:r>
              <a:rPr lang="en-US" altLang="en-US" sz="1400" dirty="0">
                <a:latin typeface="Verdana" panose="020B0604030504040204" pitchFamily="34" charset="0"/>
                <a:ea typeface="Verdana" panose="020B0604030504040204" pitchFamily="34" charset="0"/>
              </a:rPr>
              <a:t>Disclose any personal or private interest in a matter pending before the committee and refrain from voting or otherwise participating in the matter. </a:t>
            </a:r>
          </a:p>
          <a:p>
            <a:pPr>
              <a:spcBef>
                <a:spcPct val="0"/>
              </a:spcBef>
              <a:spcAft>
                <a:spcPts val="600"/>
              </a:spcAft>
            </a:pPr>
            <a:r>
              <a:rPr lang="en-US" altLang="en-US" sz="1400" dirty="0">
                <a:latin typeface="Verdana" panose="020B0604030504040204" pitchFamily="34" charset="0"/>
                <a:ea typeface="Verdana" panose="020B0604030504040204" pitchFamily="34" charset="0"/>
              </a:rPr>
              <a:t>You are expected to review and follow the </a:t>
            </a:r>
            <a:r>
              <a:rPr lang="en-US" altLang="en-US" sz="1400" dirty="0">
                <a:latin typeface="Verdana" panose="020B0604030504040204" pitchFamily="34" charset="0"/>
                <a:ea typeface="Verdana" panose="020B0604030504040204" pitchFamily="34" charset="0"/>
                <a:hlinkClick r:id="rId3"/>
              </a:rPr>
              <a:t>HHS Ethics Policy</a:t>
            </a:r>
            <a:r>
              <a:rPr lang="en-US" altLang="en-US" sz="1400" dirty="0">
                <a:latin typeface="Verdana" panose="020B0604030504040204" pitchFamily="34" charset="0"/>
                <a:ea typeface="Verdana" panose="020B0604030504040204" pitchFamily="34" charset="0"/>
              </a:rPr>
              <a:t> with the link provided by your support staff. </a:t>
            </a:r>
          </a:p>
          <a:p>
            <a:pPr>
              <a:spcBef>
                <a:spcPct val="0"/>
              </a:spcBef>
              <a:spcAft>
                <a:spcPts val="600"/>
              </a:spcAft>
            </a:pPr>
            <a:r>
              <a:rPr lang="en-US" altLang="en-US" sz="1400" dirty="0">
                <a:latin typeface="Verdana" panose="020B0604030504040204" pitchFamily="34" charset="0"/>
                <a:ea typeface="Verdana" panose="020B0604030504040204" pitchFamily="34" charset="0"/>
              </a:rPr>
              <a:t>If you have questions about an ethical situation, you can speak with the agency attorney assigned to your committee, or contact the HHS Ethics Officer using the contact information in the Ethics Policy. </a:t>
            </a: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50442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600" dirty="0">
                <a:latin typeface="Verdana" panose="020B0604030504040204" pitchFamily="34" charset="0"/>
                <a:ea typeface="Verdana" panose="020B0604030504040204" pitchFamily="34" charset="0"/>
              </a:rPr>
              <a:t>From all of us at the Department of State Health Services, we thank you for your service as an advisory committee member.</a:t>
            </a: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205873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2</a:t>
            </a:fld>
            <a:endParaRPr lang="en-US" dirty="0"/>
          </a:p>
        </p:txBody>
      </p:sp>
      <p:sp>
        <p:nvSpPr>
          <p:cNvPr id="5" name="Notes Placeholder 2">
            <a:extLst>
              <a:ext uri="{FF2B5EF4-FFF2-40B4-BE49-F238E27FC236}">
                <a16:creationId xmlns:a16="http://schemas.microsoft.com/office/drawing/2014/main" id="{3E2A7A59-602E-4A24-90B5-49329454F028}"/>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rPr>
              <a:t>We want to welcome you to your advisory committee service with the Department of State Health Services.</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Please let your advisory committee support staff know your questions after completing your training.</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On behalf of the agency, we </a:t>
            </a:r>
            <a:r>
              <a:rPr lang="en-US" sz="1600" i="1" dirty="0">
                <a:latin typeface="Verdana" panose="020B0604030504040204" pitchFamily="34" charset="0"/>
                <a:ea typeface="Verdana" panose="020B0604030504040204" pitchFamily="34" charset="0"/>
              </a:rPr>
              <a:t>thank you</a:t>
            </a:r>
            <a:r>
              <a:rPr lang="en-US" sz="1600" dirty="0">
                <a:latin typeface="Verdana" panose="020B0604030504040204" pitchFamily="34" charset="0"/>
                <a:ea typeface="Verdana" panose="020B0604030504040204" pitchFamily="34" charset="0"/>
              </a:rPr>
              <a:t> for your service.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Let’s get started. </a:t>
            </a:r>
          </a:p>
          <a:p>
            <a:endParaRPr lang="en-US" dirty="0"/>
          </a:p>
        </p:txBody>
      </p:sp>
    </p:spTree>
    <p:extLst>
      <p:ext uri="{BB962C8B-B14F-4D97-AF65-F5344CB8AC3E}">
        <p14:creationId xmlns:p14="http://schemas.microsoft.com/office/powerpoint/2010/main" val="207426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565905" y="691562"/>
            <a:ext cx="4108195" cy="5500515"/>
          </a:xfrm>
        </p:spPr>
        <p:txBody>
          <a:bodyPr/>
          <a:lstStyle/>
          <a:p>
            <a:r>
              <a:rPr lang="en-US" sz="1400" dirty="0">
                <a:latin typeface="Verdana" panose="020B0604030504040204" pitchFamily="34" charset="0"/>
                <a:ea typeface="Verdana" panose="020B0604030504040204" pitchFamily="34" charset="0"/>
              </a:rPr>
              <a:t>This module will provide you with key information about how your new role as an advisory committee member relates to laws set by the Texas Legislature, as well and DSHS rules and policies</a:t>
            </a:r>
            <a:r>
              <a:rPr lang="en-US" sz="1400" dirty="0">
                <a:solidFill>
                  <a:srgbClr val="FF0000"/>
                </a:solidFill>
                <a:latin typeface="Verdana" panose="020B0604030504040204" pitchFamily="34" charset="0"/>
                <a:ea typeface="Verdana" panose="020B0604030504040204" pitchFamily="34" charset="0"/>
              </a:rPr>
              <a:t>. </a:t>
            </a:r>
          </a:p>
        </p:txBody>
      </p:sp>
      <p:sp>
        <p:nvSpPr>
          <p:cNvPr id="4" name="Slide Number Placeholder 3"/>
          <p:cNvSpPr>
            <a:spLocks noGrp="1"/>
          </p:cNvSpPr>
          <p:nvPr>
            <p:ph type="sldNum" sz="quarter" idx="10"/>
          </p:nvPr>
        </p:nvSpPr>
        <p:spPr/>
        <p:txBody>
          <a:bodyPr/>
          <a:lstStyle/>
          <a:p>
            <a:fld id="{E8656873-B2E2-48BF-9A24-BF2F9089EE63}" type="slidenum">
              <a:rPr lang="en-US" smtClean="0"/>
              <a:t>3</a:t>
            </a:fld>
            <a:endParaRPr lang="en-US" dirty="0"/>
          </a:p>
        </p:txBody>
      </p:sp>
    </p:spTree>
    <p:extLst>
      <p:ext uri="{BB962C8B-B14F-4D97-AF65-F5344CB8AC3E}">
        <p14:creationId xmlns:p14="http://schemas.microsoft.com/office/powerpoint/2010/main" val="114146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4</a:t>
            </a:fld>
            <a:endParaRPr lang="en-US" dirty="0"/>
          </a:p>
        </p:txBody>
      </p:sp>
      <p:sp>
        <p:nvSpPr>
          <p:cNvPr id="6" name="Notes Placeholder 5">
            <a:extLst>
              <a:ext uri="{FF2B5EF4-FFF2-40B4-BE49-F238E27FC236}">
                <a16:creationId xmlns:a16="http://schemas.microsoft.com/office/drawing/2014/main" id="{3C132701-5BB8-4207-8EAC-4264C3EA6168}"/>
              </a:ext>
            </a:extLst>
          </p:cNvPr>
          <p:cNvSpPr>
            <a:spLocks noGrp="1"/>
          </p:cNvSpPr>
          <p:nvPr>
            <p:ph type="body" sz="quarter" idx="3"/>
          </p:nvPr>
        </p:nvSpPr>
        <p:spPr/>
        <p:txBody>
          <a:bodyPr/>
          <a:lstStyle/>
          <a:p>
            <a:r>
              <a:rPr lang="en-US" sz="1600" dirty="0">
                <a:latin typeface="Verdana" panose="020B0604030504040204" pitchFamily="34" charset="0"/>
                <a:ea typeface="Verdana" panose="020B0604030504040204" pitchFamily="34" charset="0"/>
                <a:cs typeface="Verdana" panose="020B0604030504040204" pitchFamily="34" charset="0"/>
              </a:rPr>
              <a:t>The Texas Legislature sets policies and budget priorities for DSHS and other state agencies.</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altLang="en-US" sz="1600" dirty="0">
                <a:latin typeface="Verdana" panose="020B0604030504040204" pitchFamily="34" charset="0"/>
                <a:ea typeface="Verdana" panose="020B0604030504040204" pitchFamily="34" charset="0"/>
                <a:cs typeface="Verdana" panose="020B0604030504040204" pitchFamily="34" charset="0"/>
              </a:rPr>
              <a:t>DSHS is limited to the authority the legislature grants through passing laws and appropriations riders.</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This agency has specific legislative directives which directs how we are to:</a:t>
            </a:r>
          </a:p>
          <a:p>
            <a:pPr marL="800089" lvl="1" indent="-342900">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Verdana" panose="020B0604030504040204" pitchFamily="34" charset="0"/>
              </a:rPr>
              <a:t>Implement laws and federal rules</a:t>
            </a:r>
          </a:p>
          <a:p>
            <a:pPr marL="800089" lvl="1" indent="-342900">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Verdana" panose="020B0604030504040204" pitchFamily="34" charset="0"/>
              </a:rPr>
              <a:t>Receive and distribute funds</a:t>
            </a:r>
          </a:p>
          <a:p>
            <a:pPr marL="800089" lvl="1" indent="-342900">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Verdana" panose="020B0604030504040204" pitchFamily="34" charset="0"/>
              </a:rPr>
              <a:t>Formulate strategic goals</a:t>
            </a:r>
          </a:p>
          <a:p>
            <a:pPr marL="800089" lvl="1" indent="-342900">
              <a:buFont typeface="Arial" panose="020B0604020202020204" pitchFamily="34" charset="0"/>
              <a:buChar char="•"/>
            </a:pPr>
            <a:r>
              <a:rPr lang="en-US" altLang="en-US" sz="1600" dirty="0">
                <a:latin typeface="Verdana" panose="020B0604030504040204" pitchFamily="34" charset="0"/>
                <a:ea typeface="Verdana" panose="020B0604030504040204" pitchFamily="34" charset="0"/>
              </a:rPr>
              <a:t>Adopt rules</a:t>
            </a:r>
          </a:p>
          <a:p>
            <a:pPr marL="800089" lvl="1" indent="-342900">
              <a:buFont typeface="Arial" panose="020B0604020202020204" pitchFamily="34" charset="0"/>
              <a:buChar char="•"/>
            </a:pPr>
            <a:r>
              <a:rPr lang="en-US" altLang="en-US" sz="1600" dirty="0">
                <a:latin typeface="Verdana" panose="020B0604030504040204" pitchFamily="34" charset="0"/>
                <a:ea typeface="Verdana" panose="020B0604030504040204" pitchFamily="34" charset="0"/>
              </a:rPr>
              <a:t>Determine service delivery or tactical approaches and</a:t>
            </a:r>
          </a:p>
          <a:p>
            <a:pPr marL="800089" lvl="1" indent="-342900">
              <a:buFont typeface="Arial" panose="020B0604020202020204" pitchFamily="34" charset="0"/>
              <a:buChar char="•"/>
            </a:pPr>
            <a:r>
              <a:rPr lang="en-US" altLang="en-US" sz="1600" dirty="0">
                <a:latin typeface="Verdana" panose="020B0604030504040204" pitchFamily="34" charset="0"/>
                <a:ea typeface="Verdana" panose="020B0604030504040204" pitchFamily="34" charset="0"/>
              </a:rPr>
              <a:t>Act as the authority on key public health issues</a:t>
            </a:r>
          </a:p>
          <a:p>
            <a:endParaRPr lang="en-US" sz="1600"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126695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42938"/>
            <a:ext cx="3556000" cy="2001837"/>
          </a:xfrm>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 Health and Human Services Executive Council was established by state statute to receive public input and advise the HHSC Executive Commissioner regarding the operation of the Health and Human Services System, including DSHS.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 HHS Executive Council meets quarterly.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 DSHS Commissioner sits on this council, along with other HHS System leaders and representatives from the public who are appointed by the executive commissioner.</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 Executive Council seeks and receives public comment on:</a:t>
            </a:r>
          </a:p>
          <a:p>
            <a:pPr marL="17145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proposed rules; </a:t>
            </a:r>
          </a:p>
          <a:p>
            <a:pPr marL="17145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advisory committee recommendations;</a:t>
            </a:r>
          </a:p>
          <a:p>
            <a:pPr marL="17145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legislative appropriations requests; </a:t>
            </a:r>
          </a:p>
          <a:p>
            <a:pPr marL="17145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the operation of health and human services programs; and</a:t>
            </a:r>
          </a:p>
          <a:p>
            <a:pPr marL="17145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other items the Executive Commissioner determines appropriate.</a:t>
            </a:r>
          </a:p>
          <a:p>
            <a:endParaRPr lang="en-US" sz="1400"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256964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New DSHS agency rules or rule revisions are created for a variety of reasons, such as state</a:t>
            </a:r>
            <a:r>
              <a:rPr lang="en-US" altLang="en-US" sz="1400" dirty="0">
                <a:latin typeface="Verdana" panose="020B0604030504040204" pitchFamily="34" charset="0"/>
                <a:ea typeface="Verdana" panose="020B0604030504040204" pitchFamily="34" charset="0"/>
              </a:rPr>
              <a:t> statute, federal requirement, executive initiative, citizen petition or stakeholder input.</a:t>
            </a:r>
          </a:p>
          <a:p>
            <a:endParaRPr lang="en-US" altLang="en-US" sz="1400" dirty="0">
              <a:latin typeface="Verdana" panose="020B0604030504040204" pitchFamily="34" charset="0"/>
              <a:ea typeface="Verdana" panose="020B0604030504040204" pitchFamily="34" charset="0"/>
            </a:endParaRPr>
          </a:p>
          <a:p>
            <a:r>
              <a:rPr lang="en-US" altLang="en-US" sz="1400" dirty="0">
                <a:latin typeface="Verdana" panose="020B0604030504040204" pitchFamily="34" charset="0"/>
                <a:ea typeface="Verdana" panose="020B0604030504040204" pitchFamily="34" charset="0"/>
              </a:rPr>
              <a:t>Often, when the state legislature passes new laws relating to the agency, DSHS is required to develop rules, which include additional detail and requirements for enforcing the laws.</a:t>
            </a:r>
          </a:p>
          <a:p>
            <a:endParaRPr lang="en-US" altLang="en-US" sz="1400" dirty="0">
              <a:latin typeface="Verdana" panose="020B0604030504040204" pitchFamily="34" charset="0"/>
              <a:ea typeface="Verdana" panose="020B0604030504040204" pitchFamily="34" charset="0"/>
            </a:endParaRPr>
          </a:p>
          <a:p>
            <a:r>
              <a:rPr lang="en-US" altLang="en-US" sz="1400" dirty="0">
                <a:latin typeface="Verdana" panose="020B0604030504040204" pitchFamily="34" charset="0"/>
                <a:ea typeface="Verdana" panose="020B0604030504040204" pitchFamily="34" charset="0"/>
              </a:rPr>
              <a:t>Your advisory committee may be called upon to provide input on new or revised rules. </a:t>
            </a:r>
          </a:p>
          <a:p>
            <a:endParaRPr lang="en-US" altLang="en-US" sz="1400" dirty="0">
              <a:latin typeface="Verdana" panose="020B0604030504040204" pitchFamily="34" charset="0"/>
              <a:ea typeface="Verdana" panose="020B0604030504040204" pitchFamily="34" charset="0"/>
            </a:endParaRPr>
          </a:p>
          <a:p>
            <a:r>
              <a:rPr lang="en-US" altLang="en-US" sz="1400" dirty="0">
                <a:latin typeface="Verdana" panose="020B0604030504040204" pitchFamily="34" charset="0"/>
                <a:ea typeface="Verdana" panose="020B0604030504040204" pitchFamily="34" charset="0"/>
              </a:rPr>
              <a:t>Other stakeholders may comment as well on draft rules prepared by DSHS staff.</a:t>
            </a:r>
          </a:p>
          <a:p>
            <a:endParaRPr lang="en-US" altLang="en-US" sz="1400" dirty="0">
              <a:latin typeface="Verdana" panose="020B0604030504040204" pitchFamily="34" charset="0"/>
              <a:ea typeface="Verdana" panose="020B0604030504040204" pitchFamily="34" charset="0"/>
            </a:endParaRPr>
          </a:p>
          <a:p>
            <a:r>
              <a:rPr lang="en-US" altLang="en-US" sz="1400" dirty="0">
                <a:latin typeface="Verdana" panose="020B0604030504040204" pitchFamily="34" charset="0"/>
                <a:ea typeface="Verdana" panose="020B0604030504040204" pitchFamily="34" charset="0"/>
              </a:rPr>
              <a:t>DSHS draft rules go onto the HHS Executive Council where public testimony is solicited for a further review and approval by the HHSC executive commissioner.</a:t>
            </a:r>
            <a:endParaRPr lang="en-US" sz="1400"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133014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600" dirty="0">
                <a:latin typeface="Verdana" panose="020B0604030504040204" pitchFamily="34" charset="0"/>
                <a:ea typeface="Verdana" panose="020B0604030504040204" pitchFamily="34" charset="0"/>
              </a:rPr>
              <a:t>You have been appointed to an advisory council or committee with approval from the commissioner, executive commissioner or governor. They see value in your knowledge and we appreciate your service.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You’ll get to know your advisory committee support staff who work full-time for the agency on related programs and policies for DSHS.</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These support staff are your primary points of contact for questions and assistance about your committee service.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Next we’ll explain the laws and rules that you must follow as an advisory committee member.</a:t>
            </a:r>
          </a:p>
        </p:txBody>
      </p:sp>
      <p:sp>
        <p:nvSpPr>
          <p:cNvPr id="4" name="Slide Number Placeholder 3"/>
          <p:cNvSpPr>
            <a:spLocks noGrp="1"/>
          </p:cNvSpPr>
          <p:nvPr>
            <p:ph type="sldNum" sz="quarter" idx="10"/>
          </p:nvPr>
        </p:nvSpPr>
        <p:spPr/>
        <p:txBody>
          <a:bodyPr/>
          <a:lstStyle/>
          <a:p>
            <a:fld id="{E8656873-B2E2-48BF-9A24-BF2F9089EE63}" type="slidenum">
              <a:rPr lang="en-US" smtClean="0"/>
              <a:t>7</a:t>
            </a:fld>
            <a:endParaRPr lang="en-US" dirty="0"/>
          </a:p>
        </p:txBody>
      </p:sp>
    </p:spTree>
    <p:extLst>
      <p:ext uri="{BB962C8B-B14F-4D97-AF65-F5344CB8AC3E}">
        <p14:creationId xmlns:p14="http://schemas.microsoft.com/office/powerpoint/2010/main" val="270078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501066" y="0"/>
            <a:ext cx="4142666" cy="5473380"/>
          </a:xfrm>
        </p:spPr>
        <p:txBody>
          <a:bodyPr/>
          <a:lstStyle/>
          <a:p>
            <a:r>
              <a:rPr lang="en-US" sz="1400" dirty="0">
                <a:latin typeface="Verdana" panose="020B0604030504040204" pitchFamily="34" charset="0"/>
                <a:ea typeface="Verdana" panose="020B0604030504040204" pitchFamily="34" charset="0"/>
              </a:rPr>
              <a:t>Here we layout the responsibilities for your role:</a:t>
            </a:r>
          </a:p>
          <a:p>
            <a:endParaRPr lang="en-US" sz="1400" dirty="0">
              <a:latin typeface="Verdana" panose="020B0604030504040204" pitchFamily="34" charset="0"/>
              <a:ea typeface="Verdana" panose="020B0604030504040204" pitchFamily="34" charset="0"/>
            </a:endParaRPr>
          </a:p>
          <a:p>
            <a:pPr marL="630238" lvl="1" indent="-284163">
              <a:spcBef>
                <a:spcPct val="25000"/>
              </a:spcBef>
              <a:spcAft>
                <a:spcPts val="600"/>
              </a:spcAft>
              <a:buFontTx/>
              <a:buChar char="•"/>
              <a:defRPr/>
            </a:pPr>
            <a:r>
              <a:rPr lang="en-US" sz="1400" dirty="0">
                <a:latin typeface="Verdana" panose="020B0604030504040204" pitchFamily="34" charset="0"/>
                <a:ea typeface="Verdana" panose="020B0604030504040204" pitchFamily="34" charset="0"/>
              </a:rPr>
              <a:t>Anticipate providing advice in accordance with the state law or rules that govern your committee. Your input is valuable to our agency and to the citizens of Texas. </a:t>
            </a:r>
          </a:p>
          <a:p>
            <a:pPr marL="630238" lvl="1" indent="-284163">
              <a:spcBef>
                <a:spcPct val="25000"/>
              </a:spcBef>
              <a:spcAft>
                <a:spcPts val="600"/>
              </a:spcAft>
              <a:buFontTx/>
              <a:buChar char="•"/>
              <a:defRPr/>
            </a:pPr>
            <a:r>
              <a:rPr lang="en-US" sz="1400" dirty="0">
                <a:latin typeface="Verdana" panose="020B0604030504040204" pitchFamily="34" charset="0"/>
                <a:ea typeface="Verdana" panose="020B0604030504040204" pitchFamily="34" charset="0"/>
              </a:rPr>
              <a:t>Committees are only able to transact official business during a legally constituted meeting in which a quorum is present. Your regular attendance at meetings is very important in order to ensure a quorum. </a:t>
            </a:r>
          </a:p>
          <a:p>
            <a:pPr marL="630238" lvl="1" indent="-284163">
              <a:spcBef>
                <a:spcPct val="25000"/>
              </a:spcBef>
              <a:spcAft>
                <a:spcPts val="600"/>
              </a:spcAft>
              <a:buFontTx/>
              <a:buChar char="•"/>
              <a:defRPr/>
            </a:pPr>
            <a:r>
              <a:rPr lang="en-US" sz="1400" dirty="0">
                <a:latin typeface="Verdana" panose="020B0604030504040204" pitchFamily="34" charset="0"/>
                <a:ea typeface="Verdana" panose="020B0604030504040204" pitchFamily="34" charset="0"/>
              </a:rPr>
              <a:t>Ensure ample coordination and communication with appropriate agency staff, including the support staff for your committee. </a:t>
            </a:r>
          </a:p>
          <a:p>
            <a:pPr marL="630238" lvl="1" indent="-284163">
              <a:spcBef>
                <a:spcPct val="25000"/>
              </a:spcBef>
              <a:spcAft>
                <a:spcPts val="600"/>
              </a:spcAft>
              <a:buFontTx/>
              <a:buChar char="•"/>
              <a:defRPr/>
            </a:pPr>
            <a:r>
              <a:rPr lang="en-US" sz="1400" dirty="0">
                <a:latin typeface="Verdana" panose="020B0604030504040204" pitchFamily="34" charset="0"/>
                <a:ea typeface="Verdana" panose="020B0604030504040204" pitchFamily="34" charset="0"/>
              </a:rPr>
              <a:t>You’ll be a part of maintaining standard operating procedures, bylaws, or other written documentation for providing operational guidance to the committee. Become familiar with the procedures and bylaws for your committee, asking your advisory committee support staff if you need clarification or further guidance.  </a:t>
            </a: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250744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531434" y="582232"/>
            <a:ext cx="4142666" cy="5473380"/>
          </a:xfrm>
        </p:spPr>
        <p:txBody>
          <a:bodyPr/>
          <a:lstStyle/>
          <a:p>
            <a:r>
              <a:rPr lang="en-US" sz="1400" dirty="0">
                <a:latin typeface="Verdana" panose="020B0604030504040204" pitchFamily="34" charset="0"/>
                <a:ea typeface="Verdana" panose="020B0604030504040204" pitchFamily="34" charset="0"/>
              </a:rPr>
              <a:t>You’ll be notified of scheduled meetings and attendance is expected and required.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Communicate with your committee chair and committee support staff about your attendance in advance.</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Let them know if you have a new phone number, email or address for smooth communications.</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Rules require you to abstain from representing DSHS or the advisory committee in the legislative process, unless directed otherwise.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You may represent yourself or other affiliated organizations, just not speak on behalf of the advisory committee.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Avoid a conflict of interest by abstaining from any vote or decision that would provide monetary or other gain to you or your family, or that could present, or reasonably appear to present, a conflict of interest. </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9</a:t>
            </a:fld>
            <a:endParaRPr lang="en-US" dirty="0"/>
          </a:p>
        </p:txBody>
      </p:sp>
    </p:spTree>
    <p:extLst>
      <p:ext uri="{BB962C8B-B14F-4D97-AF65-F5344CB8AC3E}">
        <p14:creationId xmlns:p14="http://schemas.microsoft.com/office/powerpoint/2010/main" val="2307159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7867" y="2980945"/>
            <a:ext cx="9144000" cy="2023411"/>
          </a:xfrm>
        </p:spPr>
        <p:txBody>
          <a:bodyPr anchor="b">
            <a:noAutofit/>
          </a:bodyPr>
          <a:lstStyle>
            <a:lvl1pPr algn="ctr">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57867" y="5068960"/>
            <a:ext cx="9144000" cy="1095311"/>
          </a:xfrm>
        </p:spPr>
        <p:txBody>
          <a:bodyPr anchor="t"/>
          <a:lstStyle>
            <a:lvl1pPr marL="0" indent="0" algn="ctr">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3147" y="6356353"/>
            <a:ext cx="1571413"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567940" y="6356353"/>
            <a:ext cx="7025640" cy="365125"/>
          </a:xfrm>
        </p:spPr>
        <p:txBody>
          <a:bodyPr/>
          <a:lstStyle/>
          <a:p>
            <a:endParaRPr lang="en-US" dirty="0"/>
          </a:p>
        </p:txBody>
      </p:sp>
      <p:sp>
        <p:nvSpPr>
          <p:cNvPr id="6" name="Slide Number Placeholder 5"/>
          <p:cNvSpPr>
            <a:spLocks noGrp="1"/>
          </p:cNvSpPr>
          <p:nvPr>
            <p:ph type="sldNum" sz="quarter" idx="12"/>
          </p:nvPr>
        </p:nvSpPr>
        <p:spPr>
          <a:xfrm>
            <a:off x="9966960" y="6356354"/>
            <a:ext cx="1600200" cy="365125"/>
          </a:xfrm>
        </p:spPr>
        <p:txBody>
          <a:bodyPr/>
          <a:lstStyle/>
          <a:p>
            <a:fld id="{3264D530-B60B-4A5A-91C0-C766C58A4783}" type="slidenum">
              <a:rPr lang="en-US" smtClean="0"/>
              <a:t>‹#›</a:t>
            </a:fld>
            <a:endParaRPr lang="en-US" dirty="0"/>
          </a:p>
        </p:txBody>
      </p:sp>
      <p:cxnSp>
        <p:nvCxnSpPr>
          <p:cNvPr id="14" name="Rule 13"/>
          <p:cNvCxnSpPr/>
          <p:nvPr userDrawn="1"/>
        </p:nvCxnSpPr>
        <p:spPr>
          <a:xfrm>
            <a:off x="1557867" y="5035538"/>
            <a:ext cx="9144000" cy="2238"/>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71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2" name="Picture Placeholder 14"/>
          <p:cNvSpPr>
            <a:spLocks noGrp="1"/>
          </p:cNvSpPr>
          <p:nvPr>
            <p:ph type="pic" sz="quarter" idx="13"/>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r>
              <a:rPr lang="en-US" dirty="0"/>
              <a:t>1/30/2017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84997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bg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r>
              <a:rPr lang="en-US" dirty="0"/>
              <a:t>1/30/2017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952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610" y="2980943"/>
            <a:ext cx="10102777" cy="2023411"/>
          </a:xfrm>
        </p:spPr>
        <p:txBody>
          <a:bodyPr anchor="b">
            <a:noAutofit/>
          </a:bodyPr>
          <a:lstStyle>
            <a:lvl1pPr algn="ctr">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610" y="5068960"/>
            <a:ext cx="10102777" cy="1095311"/>
          </a:xfr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4" name="Rule 13"/>
          <p:cNvCxnSpPr/>
          <p:nvPr userDrawn="1"/>
        </p:nvCxnSpPr>
        <p:spPr>
          <a:xfrm flipV="1">
            <a:off x="1044610" y="5032829"/>
            <a:ext cx="10102777" cy="3629"/>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041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9" name="Picture Placeholder 14"/>
          <p:cNvSpPr>
            <a:spLocks noGrp="1"/>
          </p:cNvSpPr>
          <p:nvPr>
            <p:ph type="pic" sz="quarter" idx="13" hasCustomPrompt="1"/>
          </p:nvPr>
        </p:nvSpPr>
        <p:spPr>
          <a:xfrm>
            <a:off x="8977584" y="2111000"/>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9127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305" y="428340"/>
            <a:ext cx="9168026" cy="798296"/>
          </a:xfrm>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432305" y="1726403"/>
            <a:ext cx="9167030" cy="485079"/>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2432305" y="2422621"/>
            <a:ext cx="9167030" cy="801044"/>
          </a:xfrm>
        </p:spPr>
        <p:txBody>
          <a:bodyPr>
            <a:normAutofit/>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Picture Placeholder 17"/>
          <p:cNvSpPr>
            <a:spLocks noGrp="1"/>
          </p:cNvSpPr>
          <p:nvPr>
            <p:ph type="pic" sz="quarter" idx="14"/>
          </p:nvPr>
        </p:nvSpPr>
        <p:spPr>
          <a:xfrm>
            <a:off x="2432304" y="3429001"/>
            <a:ext cx="9167029"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Rule 14"/>
          <p:cNvCxnSpPr/>
          <p:nvPr userDrawn="1"/>
        </p:nvCxnSpPr>
        <p:spPr>
          <a:xfrm>
            <a:off x="2432304" y="1449092"/>
            <a:ext cx="9167029"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0846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2" y="6929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730652"/>
            <a:ext cx="8389751" cy="4351338"/>
          </a:xfrm>
        </p:spPr>
        <p:txBody>
          <a:bodyPr>
            <a:normAutofit/>
          </a:bodyPr>
          <a:lstStyle>
            <a:lvl1pPr marL="346075" indent="-346075">
              <a:buFont typeface="+mj-lt"/>
              <a:buAutoNum type="arabicPeriod"/>
              <a:defRPr sz="2400"/>
            </a:lvl1pPr>
            <a:lvl2pPr marL="690563" indent="-346075">
              <a:buFont typeface="+mj-lt"/>
              <a:buAutoNum type="alphaLcPeriod"/>
              <a:defRPr sz="2400"/>
            </a:lvl2pPr>
            <a:lvl3pPr marL="1087438" indent="-344488">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1" name="Rule 10"/>
          <p:cNvCxnSpPr/>
          <p:nvPr userDrawn="1"/>
        </p:nvCxnSpPr>
        <p:spPr>
          <a:xfrm flipV="1">
            <a:off x="2437021" y="1450814"/>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0081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0"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33458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dirty="0"/>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9918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chemeClr val="bg1"/>
                </a:solidFill>
              </a:defRPr>
            </a:lvl1pPr>
          </a:lstStyle>
          <a:p>
            <a:r>
              <a:rPr lang="en-US" dirty="0"/>
              <a:t>Click to edit Master title style</a:t>
            </a:r>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18058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10922000"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78883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836908" y="6356353"/>
            <a:ext cx="1591332"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773680" y="6356353"/>
            <a:ext cx="6929120" cy="365125"/>
          </a:xfrm>
        </p:spPr>
        <p:txBody>
          <a:bodyPr/>
          <a:lstStyle/>
          <a:p>
            <a:endParaRPr lang="en-US" dirty="0"/>
          </a:p>
        </p:txBody>
      </p:sp>
      <p:sp>
        <p:nvSpPr>
          <p:cNvPr id="6" name="Slide Number Placeholder 5"/>
          <p:cNvSpPr>
            <a:spLocks noGrp="1"/>
          </p:cNvSpPr>
          <p:nvPr>
            <p:ph type="sldNum" sz="quarter" idx="12"/>
          </p:nvPr>
        </p:nvSpPr>
        <p:spPr>
          <a:xfrm>
            <a:off x="10048240" y="6356353"/>
            <a:ext cx="1522364"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4312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4"/>
          </p:nvPr>
        </p:nvSpPr>
        <p:spPr>
          <a:xfrm>
            <a:off x="6269355" y="1768474"/>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9361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0" name="Picture Placeholder 14"/>
          <p:cNvSpPr>
            <a:spLocks noGrp="1"/>
          </p:cNvSpPr>
          <p:nvPr>
            <p:ph type="pic" sz="quarter" idx="16"/>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4">
                    <a:lumMod val="50000"/>
                  </a:schemeClr>
                </a:solidFill>
              </a:defRPr>
            </a:lvl1pPr>
          </a:lstStyle>
          <a:p>
            <a:pPr lvl="0"/>
            <a:r>
              <a:rPr lang="en-US" dirty="0"/>
              <a:t>Questions?</a:t>
            </a:r>
          </a:p>
        </p:txBody>
      </p:sp>
      <p:sp>
        <p:nvSpPr>
          <p:cNvPr id="5" name="Footer Placeholder 4"/>
          <p:cNvSpPr>
            <a:spLocks noGrp="1"/>
          </p:cNvSpPr>
          <p:nvPr>
            <p:ph type="ftr" sz="quarter" idx="11"/>
          </p:nvPr>
        </p:nvSpPr>
        <p:spPr>
          <a:xfrm>
            <a:off x="1940560" y="6356353"/>
            <a:ext cx="7772400" cy="365125"/>
          </a:xfrm>
        </p:spPr>
        <p:txBody>
          <a:bodyPr/>
          <a:lstStyle/>
          <a:p>
            <a:endParaRPr lang="en-US" dirty="0"/>
          </a:p>
        </p:txBody>
      </p:sp>
      <p:sp>
        <p:nvSpPr>
          <p:cNvPr id="6" name="Slide Number Placeholder 5"/>
          <p:cNvSpPr>
            <a:spLocks noGrp="1"/>
          </p:cNvSpPr>
          <p:nvPr>
            <p:ph type="sldNum" sz="quarter" idx="12"/>
          </p:nvPr>
        </p:nvSpPr>
        <p:spPr>
          <a:xfrm>
            <a:off x="10095114" y="6356353"/>
            <a:ext cx="143764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2214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tx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27975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C9F53-EEDB-46AD-B9C6-40E90889E0DB}"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243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F6AC55B0-AFD5-4009-8B30-74E05F7AC930}"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41040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CA34E9FA-D419-44E7-BE86-1B23BCEF8FFC}"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2231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F2905B03-FBA8-4F49-8943-95C75E39F4F3}" type="datetime1">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347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C0A8ACAB-BC21-422F-94FA-3CD98F98587A}" type="datetime1">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609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17A31BEC-2322-48DB-B3F7-A9EBF40E11B0}"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147575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506B6BDC-73A5-424D-80A8-2683C5BEFEE2}" type="datetime1">
              <a:rPr lang="en-US" smtClean="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12024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0012" y="489303"/>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54932" y="1656560"/>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460012" y="2442989"/>
            <a:ext cx="8841193" cy="3756093"/>
          </a:xfrm>
        </p:spPr>
        <p:txBody>
          <a:bodyPr>
            <a:norm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0058399" y="6362708"/>
            <a:ext cx="1540933" cy="365125"/>
          </a:xfrm>
        </p:spPr>
        <p:txBody>
          <a:bodyPr/>
          <a:lstStyle/>
          <a:p>
            <a:fld id="{3264D530-B60B-4A5A-91C0-C766C58A4783}" type="slidenum">
              <a:rPr lang="en-US" smtClean="0"/>
              <a:t>‹#›</a:t>
            </a:fld>
            <a:endParaRPr lang="en-US" dirty="0"/>
          </a:p>
        </p:txBody>
      </p:sp>
      <p:cxnSp>
        <p:nvCxnSpPr>
          <p:cNvPr id="15" name="Rule 14"/>
          <p:cNvCxnSpPr/>
          <p:nvPr userDrawn="1"/>
        </p:nvCxnSpPr>
        <p:spPr>
          <a:xfrm flipV="1">
            <a:off x="2426445" y="1449092"/>
            <a:ext cx="917288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33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4E6CA7F2-62C6-4C64-BE5C-7323D3E63D81}" type="datetime1">
              <a:rPr lang="en-US" smtClean="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443330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2DEDFD09-F5B6-42E7-B7DF-2B8F5B3970C5}"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935956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0B44BF8F-160A-422B-9823-31DDEA1B9887}" type="datetime1">
              <a:rPr lang="en-US" smtClean="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890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6348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45887" y="1691442"/>
            <a:ext cx="8389751" cy="4351338"/>
          </a:xfrm>
        </p:spPr>
        <p:txBody>
          <a:bodyPr>
            <a:normAutofit/>
          </a:bodyPr>
          <a:lstStyle>
            <a:lvl1pPr marL="457200" indent="-457200">
              <a:buFont typeface="+mj-lt"/>
              <a:buAutoNum type="arabicPeriod"/>
              <a:defRPr sz="2400"/>
            </a:lvl1pPr>
            <a:lvl2pPr marL="914389" indent="-457200">
              <a:buFont typeface="+mj-lt"/>
              <a:buAutoNum type="alphaLcPeriod"/>
              <a:defRPr sz="2400"/>
            </a:lvl2pPr>
            <a:lvl3pPr marL="1371577" indent="-4572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10119360" y="6356354"/>
            <a:ext cx="1447800" cy="365125"/>
          </a:xfrm>
        </p:spPr>
        <p:txBody>
          <a:bodyPr/>
          <a:lstStyle/>
          <a:p>
            <a:fld id="{3264D530-B60B-4A5A-91C0-C766C58A4783}" type="slidenum">
              <a:rPr lang="en-US" smtClean="0"/>
              <a:t>‹#›</a:t>
            </a:fld>
            <a:endParaRPr lang="en-US" dirty="0"/>
          </a:p>
        </p:txBody>
      </p:sp>
      <p:cxnSp>
        <p:nvCxnSpPr>
          <p:cNvPr id="11" name="Rule 10"/>
          <p:cNvCxnSpPr/>
          <p:nvPr userDrawn="1"/>
        </p:nvCxnSpPr>
        <p:spPr>
          <a:xfrm flipV="1">
            <a:off x="2447181" y="1385290"/>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7196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bg1"/>
                </a:solidFill>
              </a:defRPr>
            </a:lvl1pPr>
            <a:lvl2pPr>
              <a:defRPr sz="2400">
                <a:solidFill>
                  <a:schemeClr val="bg1"/>
                </a:solidFill>
              </a:defRPr>
            </a:lvl2pPr>
            <a:lvl3pPr marL="914377" indent="0">
              <a:buNone/>
              <a:defRPr sz="2400">
                <a:solidFill>
                  <a:schemeClr val="bg1"/>
                </a:solidFill>
              </a:defRPr>
            </a:lvl3pPr>
            <a:lvl4pPr marL="1371566" indent="0">
              <a:buNone/>
              <a:defRPr sz="2400" b="0">
                <a:solidFill>
                  <a:schemeClr val="bg1"/>
                </a:solidFill>
              </a:defRPr>
            </a:lvl4pPr>
            <a:lvl5pPr marL="1828755" indent="0">
              <a:buNone/>
              <a:defRPr sz="2400">
                <a:solidFill>
                  <a:schemeClr val="bg1"/>
                </a:solidFill>
              </a:defRPr>
            </a:lvl5pPr>
          </a:lstStyle>
          <a:p>
            <a:pPr lvl="0"/>
            <a:r>
              <a:rPr lang="en-US"/>
              <a:t>Edit Master text styles</a:t>
            </a:r>
          </a:p>
          <a:p>
            <a:pPr lvl="1"/>
            <a:r>
              <a:rPr lang="en-US"/>
              <a:t>Second level</a:t>
            </a:r>
          </a:p>
        </p:txBody>
      </p:sp>
      <p:sp>
        <p:nvSpPr>
          <p:cNvPr id="11"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836908" y="6356354"/>
            <a:ext cx="1296692"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672080" y="6356354"/>
            <a:ext cx="6776720" cy="365125"/>
          </a:xfrm>
        </p:spPr>
        <p:txBody>
          <a:bodyPr/>
          <a:lstStyle/>
          <a:p>
            <a:endParaRPr lang="en-US" dirty="0"/>
          </a:p>
        </p:txBody>
      </p:sp>
      <p:sp>
        <p:nvSpPr>
          <p:cNvPr id="6" name="Slide Number Placeholder 5"/>
          <p:cNvSpPr>
            <a:spLocks noGrp="1"/>
          </p:cNvSpPr>
          <p:nvPr>
            <p:ph type="sldNum" sz="quarter" idx="12"/>
          </p:nvPr>
        </p:nvSpPr>
        <p:spPr>
          <a:xfrm>
            <a:off x="9987280" y="6356354"/>
            <a:ext cx="136652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0382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2437021" y="6352546"/>
            <a:ext cx="1505059" cy="371477"/>
          </a:xfrm>
        </p:spPr>
        <p:txBody>
          <a:bodyPr/>
          <a:lstStyle/>
          <a:p>
            <a:pPr algn="l"/>
            <a:r>
              <a:rPr lang="en-US" dirty="0"/>
              <a:t>1/30/2017</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dirty="0"/>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800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rgbClr val="1E3C79"/>
                </a:solidFill>
              </a:defRPr>
            </a:lvl1pPr>
          </a:lstStyle>
          <a:p>
            <a:r>
              <a:rPr lang="en-US"/>
              <a:t>Click to edit Master title style</a:t>
            </a:r>
            <a:endParaRPr lang="en-US" dirty="0"/>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r>
              <a:rPr lang="en-US" dirty="0"/>
              <a:t>Click icon to add chart</a:t>
            </a:r>
          </a:p>
        </p:txBody>
      </p:sp>
      <p:sp>
        <p:nvSpPr>
          <p:cNvPr id="5" name="Date Placeholder 4"/>
          <p:cNvSpPr>
            <a:spLocks noGrp="1"/>
          </p:cNvSpPr>
          <p:nvPr>
            <p:ph type="dt" sz="half" idx="10"/>
          </p:nvPr>
        </p:nvSpPr>
        <p:spPr/>
        <p:txBody>
          <a:bodyPr/>
          <a:lstStyle/>
          <a:p>
            <a:r>
              <a:rPr lang="en-US" dirty="0"/>
              <a:t>1/30/2017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49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10922000"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0626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269355" y="1768474"/>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1/30/2017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3358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17577" y="6356354"/>
            <a:ext cx="1663822"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r>
              <a:rPr lang="en-US" dirty="0"/>
              <a:t>1/30/2017</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264D530-B60B-4A5A-91C0-C766C58A4783}" type="slidenum">
              <a:rPr lang="en-US" smtClean="0"/>
              <a:pPr/>
              <a:t>‹#›</a:t>
            </a:fld>
            <a:endParaRPr lang="en-US" dirty="0"/>
          </a:p>
        </p:txBody>
      </p:sp>
    </p:spTree>
    <p:extLst>
      <p:ext uri="{BB962C8B-B14F-4D97-AF65-F5344CB8AC3E}">
        <p14:creationId xmlns:p14="http://schemas.microsoft.com/office/powerpoint/2010/main" val="28761601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 id="2147483695" r:id="rId5"/>
    <p:sldLayoutId id="2147483703" r:id="rId6"/>
    <p:sldLayoutId id="2147483699" r:id="rId7"/>
    <p:sldLayoutId id="2147483701" r:id="rId8"/>
    <p:sldLayoutId id="2147483702" r:id="rId9"/>
    <p:sldLayoutId id="2147483697" r:id="rId10"/>
    <p:sldLayoutId id="2147483698" r:id="rId11"/>
  </p:sldLayoutIdLst>
  <p:hf hdr="0"/>
  <p:txStyles>
    <p:titleStyle>
      <a:lvl1pPr algn="l" defTabSz="914377" rtl="0" eaLnBrk="1" latinLnBrk="0" hangingPunct="1">
        <a:lnSpc>
          <a:spcPct val="90000"/>
        </a:lnSpc>
        <a:spcBef>
          <a:spcPct val="0"/>
        </a:spcBef>
        <a:buNone/>
        <a:defRPr sz="50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69662" y="6356353"/>
            <a:ext cx="7058538"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9895840" y="6356354"/>
            <a:ext cx="145796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264D530-B60B-4A5A-91C0-C766C58A4783}" type="slidenum">
              <a:rPr lang="en-US" smtClean="0"/>
              <a:pPr/>
              <a:t>‹#›</a:t>
            </a:fld>
            <a:endParaRPr lang="en-US" dirty="0"/>
          </a:p>
        </p:txBody>
      </p:sp>
      <p:sp>
        <p:nvSpPr>
          <p:cNvPr id="7" name="Date Placeholder 3"/>
          <p:cNvSpPr txBox="1">
            <a:spLocks/>
          </p:cNvSpPr>
          <p:nvPr userDrawn="1"/>
        </p:nvSpPr>
        <p:spPr>
          <a:xfrm>
            <a:off x="838200" y="6356353"/>
            <a:ext cx="16638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23972C8-722D-45F6-B4D9-99B5D0CE429E}" type="datetimeFigureOut">
              <a:rPr lang="en-US" smtClean="0">
                <a:solidFill>
                  <a:schemeClr val="accent4">
                    <a:lumMod val="50000"/>
                  </a:schemeClr>
                </a:solidFill>
              </a:rPr>
              <a:pPr algn="l"/>
              <a:t>6/21/2023</a:t>
            </a:fld>
            <a:endParaRPr lang="en-US" dirty="0">
              <a:solidFill>
                <a:schemeClr val="accent4">
                  <a:lumMod val="50000"/>
                </a:schemeClr>
              </a:solidFill>
            </a:endParaRPr>
          </a:p>
        </p:txBody>
      </p:sp>
    </p:spTree>
    <p:extLst>
      <p:ext uri="{BB962C8B-B14F-4D97-AF65-F5344CB8AC3E}">
        <p14:creationId xmlns:p14="http://schemas.microsoft.com/office/powerpoint/2010/main" val="38678008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9" r:id="rId4"/>
    <p:sldLayoutId id="2147483688" r:id="rId5"/>
    <p:sldLayoutId id="2147483704" r:id="rId6"/>
    <p:sldLayoutId id="2147483707" r:id="rId7"/>
    <p:sldLayoutId id="2147483706" r:id="rId8"/>
    <p:sldLayoutId id="2147483705" r:id="rId9"/>
    <p:sldLayoutId id="2147483686" r:id="rId10"/>
    <p:sldLayoutId id="2147483690" r:id="rId11"/>
  </p:sldLayoutIdLst>
  <p:hf hdr="0"/>
  <p:txStyles>
    <p:titleStyle>
      <a:lvl1pPr algn="l" defTabSz="914377"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7ECB42AD-7935-4E60-9765-8EDBCCE4CDDD}" type="datetime1">
              <a:rPr lang="en-US" smtClean="0"/>
              <a:t>6/21/2023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316694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tutes.capitol.texas.gov/Docs/GV/htm/GV.551.ht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texasattorneygeneral.gov/open-government/governmental-bodies/pia-and-oma-training-resourc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hhs.texas.gov/sites/default/files/documents/about-hhs/hhs-ethics-policy.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A34810-48D6-4F19-8C41-2F9C631E4315}"/>
              </a:ext>
            </a:extLst>
          </p:cNvPr>
          <p:cNvSpPr>
            <a:spLocks noGrp="1"/>
          </p:cNvSpPr>
          <p:nvPr>
            <p:ph type="ctrTitle"/>
          </p:nvPr>
        </p:nvSpPr>
        <p:spPr/>
        <p:txBody>
          <a:bodyPr/>
          <a:lstStyle/>
          <a:p>
            <a:r>
              <a:rPr lang="en-US" sz="5400" dirty="0"/>
              <a:t>Advisory Committee Member Training</a:t>
            </a:r>
          </a:p>
        </p:txBody>
      </p:sp>
      <p:sp>
        <p:nvSpPr>
          <p:cNvPr id="4" name="TextBox 3">
            <a:extLst>
              <a:ext uri="{FF2B5EF4-FFF2-40B4-BE49-F238E27FC236}">
                <a16:creationId xmlns:a16="http://schemas.microsoft.com/office/drawing/2014/main" id="{B8A757E5-2EB1-4F48-ADAF-B3BC97FAFC3C}"/>
              </a:ext>
            </a:extLst>
          </p:cNvPr>
          <p:cNvSpPr txBox="1"/>
          <p:nvPr/>
        </p:nvSpPr>
        <p:spPr>
          <a:xfrm>
            <a:off x="6538451" y="5359955"/>
            <a:ext cx="5358581" cy="400110"/>
          </a:xfrm>
          <a:prstGeom prst="rect">
            <a:avLst/>
          </a:prstGeom>
          <a:noFill/>
        </p:spPr>
        <p:txBody>
          <a:bodyPr wrap="square" rtlCol="0">
            <a:spAutoFit/>
          </a:bodyPr>
          <a:lstStyle/>
          <a:p>
            <a:r>
              <a:rPr lang="en-US" sz="2000" dirty="0">
                <a:solidFill>
                  <a:schemeClr val="bg1"/>
                </a:solidFill>
              </a:rPr>
              <a:t>Module Two – Rules and Requirements</a:t>
            </a:r>
          </a:p>
        </p:txBody>
      </p:sp>
      <p:sp>
        <p:nvSpPr>
          <p:cNvPr id="2" name="TextBox 1">
            <a:extLst>
              <a:ext uri="{FF2B5EF4-FFF2-40B4-BE49-F238E27FC236}">
                <a16:creationId xmlns:a16="http://schemas.microsoft.com/office/drawing/2014/main" id="{02060E56-0CCF-C8E9-3443-8594BD488F7D}"/>
              </a:ext>
            </a:extLst>
          </p:cNvPr>
          <p:cNvSpPr txBox="1"/>
          <p:nvPr/>
        </p:nvSpPr>
        <p:spPr>
          <a:xfrm>
            <a:off x="501445" y="6115665"/>
            <a:ext cx="1199535" cy="215444"/>
          </a:xfrm>
          <a:prstGeom prst="rect">
            <a:avLst/>
          </a:prstGeom>
          <a:noFill/>
        </p:spPr>
        <p:txBody>
          <a:bodyPr wrap="square" rtlCol="0">
            <a:spAutoFit/>
          </a:bodyPr>
          <a:lstStyle/>
          <a:p>
            <a:r>
              <a:rPr lang="en-US" sz="800" dirty="0">
                <a:solidFill>
                  <a:schemeClr val="bg1"/>
                </a:solidFill>
              </a:rPr>
              <a:t>Rev. June 2023</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664912"/>
            <a:ext cx="9027460" cy="743000"/>
          </a:xfrm>
        </p:spPr>
        <p:txBody>
          <a:bodyPr/>
          <a:lstStyle/>
          <a:p>
            <a:r>
              <a:rPr lang="en-US" sz="4000" dirty="0"/>
              <a:t>Advisory Committees and </a:t>
            </a:r>
            <a:br>
              <a:rPr lang="en-US" sz="4000" dirty="0"/>
            </a:br>
            <a:r>
              <a:rPr lang="en-US" sz="4000" dirty="0"/>
              <a:t>Open Meetings</a:t>
            </a:r>
          </a:p>
        </p:txBody>
      </p:sp>
      <p:sp>
        <p:nvSpPr>
          <p:cNvPr id="7" name="Content Placeholder 6"/>
          <p:cNvSpPr>
            <a:spLocks noGrp="1"/>
          </p:cNvSpPr>
          <p:nvPr>
            <p:ph sz="half" idx="1"/>
          </p:nvPr>
        </p:nvSpPr>
        <p:spPr>
          <a:xfrm>
            <a:off x="2359763" y="1584230"/>
            <a:ext cx="8445889" cy="2997602"/>
          </a:xfrm>
        </p:spPr>
        <p:txBody>
          <a:bodyPr>
            <a:normAutofit lnSpcReduction="10000"/>
          </a:bodyPr>
          <a:lstStyle/>
          <a:p>
            <a:pPr marL="0" indent="0">
              <a:lnSpc>
                <a:spcPct val="150000"/>
              </a:lnSpc>
              <a:spcBef>
                <a:spcPct val="25000"/>
              </a:spcBef>
              <a:buNone/>
              <a:defRPr/>
            </a:pPr>
            <a:r>
              <a:rPr lang="en-US" sz="1200" dirty="0"/>
              <a:t>The </a:t>
            </a:r>
            <a:r>
              <a:rPr lang="en-US" sz="1200" b="1" dirty="0">
                <a:hlinkClick r:id="rId3"/>
              </a:rPr>
              <a:t>Open Meetings Act (OMA) </a:t>
            </a:r>
            <a:r>
              <a:rPr lang="en-US" sz="1200" dirty="0"/>
              <a:t>makes public governmental decision-making accessible, including the decisions made by Advisory Committees. The OMA:</a:t>
            </a:r>
          </a:p>
          <a:p>
            <a:pPr marL="342900" indent="-342900">
              <a:lnSpc>
                <a:spcPct val="150000"/>
              </a:lnSpc>
              <a:spcBef>
                <a:spcPct val="25000"/>
              </a:spcBef>
              <a:buFont typeface="Arial" panose="020B0604020202020204" pitchFamily="34" charset="0"/>
              <a:buChar char="•"/>
              <a:defRPr/>
            </a:pPr>
            <a:r>
              <a:rPr lang="en-US" sz="1200" dirty="0"/>
              <a:t>Requires public notice of the time, place, and subject matter of the meeting so that the public can attend and comment,</a:t>
            </a:r>
          </a:p>
          <a:p>
            <a:pPr marL="342900" indent="-342900">
              <a:lnSpc>
                <a:spcPct val="150000"/>
              </a:lnSpc>
              <a:spcBef>
                <a:spcPct val="25000"/>
              </a:spcBef>
              <a:buFont typeface="Arial" panose="020B0604020202020204" pitchFamily="34" charset="0"/>
              <a:buChar char="•"/>
              <a:defRPr/>
            </a:pPr>
            <a:r>
              <a:rPr lang="en-US" sz="1200" dirty="0"/>
              <a:t>requires an agenda to be published and made public,</a:t>
            </a:r>
          </a:p>
          <a:p>
            <a:pPr marL="342900" indent="-342900">
              <a:lnSpc>
                <a:spcPct val="150000"/>
              </a:lnSpc>
              <a:spcBef>
                <a:spcPct val="25000"/>
              </a:spcBef>
              <a:buFont typeface="Arial" panose="020B0604020202020204" pitchFamily="34" charset="0"/>
              <a:buChar char="•"/>
              <a:defRPr/>
            </a:pPr>
            <a:r>
              <a:rPr lang="en-US" sz="1200" dirty="0"/>
              <a:t>requires that a quorum must be present to vote on business,</a:t>
            </a:r>
          </a:p>
          <a:p>
            <a:pPr marL="342900" indent="-342900">
              <a:lnSpc>
                <a:spcPct val="150000"/>
              </a:lnSpc>
              <a:spcBef>
                <a:spcPct val="25000"/>
              </a:spcBef>
              <a:buFont typeface="Arial" panose="020B0604020202020204" pitchFamily="34" charset="0"/>
              <a:buChar char="•"/>
              <a:defRPr/>
            </a:pPr>
            <a:r>
              <a:rPr lang="en-US" sz="1200" dirty="0"/>
              <a:t>a “quorum” is defined as a </a:t>
            </a:r>
            <a:r>
              <a:rPr lang="en-US" sz="1200" i="1" dirty="0"/>
              <a:t>majority of the governing body</a:t>
            </a:r>
            <a:r>
              <a:rPr lang="en-US" sz="1200" dirty="0"/>
              <a:t>, unless otherwise defined by applicable law or the governing body’s charter. </a:t>
            </a:r>
          </a:p>
          <a:p>
            <a:pPr marL="342900" indent="-342900">
              <a:lnSpc>
                <a:spcPct val="150000"/>
              </a:lnSpc>
              <a:spcBef>
                <a:spcPct val="25000"/>
              </a:spcBef>
              <a:buFont typeface="Arial" panose="020B0604020202020204" pitchFamily="34" charset="0"/>
              <a:buChar char="•"/>
              <a:defRPr/>
            </a:pPr>
            <a:r>
              <a:rPr lang="en-US" sz="1200" dirty="0"/>
              <a:t>prohibits discussion or voting on a topic, unless it is set forth in the meeting’s notice.</a:t>
            </a:r>
          </a:p>
          <a:p>
            <a:pPr marL="342900" indent="-342900">
              <a:lnSpc>
                <a:spcPct val="150000"/>
              </a:lnSpc>
              <a:spcBef>
                <a:spcPct val="25000"/>
              </a:spcBef>
              <a:buFont typeface="Arial" panose="020B0604020202020204" pitchFamily="34" charset="0"/>
              <a:buChar char="•"/>
              <a:defRPr/>
            </a:pPr>
            <a:r>
              <a:rPr lang="en-US" sz="1200" dirty="0"/>
              <a:t>allows public testimony during meetings.</a:t>
            </a:r>
          </a:p>
        </p:txBody>
      </p:sp>
      <p:sp>
        <p:nvSpPr>
          <p:cNvPr id="2" name="Slide Number Placeholder 1"/>
          <p:cNvSpPr>
            <a:spLocks noGrp="1"/>
          </p:cNvSpPr>
          <p:nvPr>
            <p:ph type="sldNum" sz="quarter" idx="12"/>
          </p:nvPr>
        </p:nvSpPr>
        <p:spPr/>
        <p:txBody>
          <a:bodyPr/>
          <a:lstStyle/>
          <a:p>
            <a:fld id="{3264D530-B60B-4A5A-91C0-C766C58A4783}" type="slidenum">
              <a:rPr lang="en-US" smtClean="0"/>
              <a:t>10</a:t>
            </a:fld>
            <a:endParaRPr lang="en-US" dirty="0"/>
          </a:p>
        </p:txBody>
      </p:sp>
      <p:sp>
        <p:nvSpPr>
          <p:cNvPr id="8" name="Content Placeholder 6">
            <a:extLst>
              <a:ext uri="{FF2B5EF4-FFF2-40B4-BE49-F238E27FC236}">
                <a16:creationId xmlns:a16="http://schemas.microsoft.com/office/drawing/2014/main" id="{97EFF581-75BC-439C-9D75-A1F5A7C0B004}"/>
              </a:ext>
            </a:extLst>
          </p:cNvPr>
          <p:cNvSpPr txBox="1">
            <a:spLocks/>
          </p:cNvSpPr>
          <p:nvPr/>
        </p:nvSpPr>
        <p:spPr>
          <a:xfrm>
            <a:off x="2462925" y="1691442"/>
            <a:ext cx="9207397" cy="4401014"/>
          </a:xfrm>
          <a:prstGeom prst="rect">
            <a:avLst/>
          </a:prstGeom>
        </p:spPr>
        <p:txBody>
          <a:bodyPr vert="horz" lIns="91440" tIns="45720" rIns="91440" bIns="45720" rtlCol="0">
            <a:noAutofit/>
          </a:bodyPr>
          <a:lstStyle>
            <a:lvl1pPr marL="457200" indent="-457200" algn="l" defTabSz="914377" rtl="0" eaLnBrk="1" latinLnBrk="0" hangingPunct="1">
              <a:lnSpc>
                <a:spcPct val="90000"/>
              </a:lnSpc>
              <a:spcBef>
                <a:spcPts val="1000"/>
              </a:spcBef>
              <a:buFont typeface="+mj-lt"/>
              <a:buAutoNum type="arabicPeriod"/>
              <a:defRPr sz="2400" kern="1200">
                <a:solidFill>
                  <a:schemeClr val="bg1"/>
                </a:solidFill>
                <a:latin typeface="+mn-lt"/>
                <a:ea typeface="+mn-ea"/>
                <a:cs typeface="+mn-cs"/>
              </a:defRPr>
            </a:lvl1pPr>
            <a:lvl2pPr marL="914389" indent="-457200" algn="l" defTabSz="914377" rtl="0" eaLnBrk="1" latinLnBrk="0" hangingPunct="1">
              <a:lnSpc>
                <a:spcPct val="90000"/>
              </a:lnSpc>
              <a:spcBef>
                <a:spcPts val="500"/>
              </a:spcBef>
              <a:buFont typeface="+mj-lt"/>
              <a:buAutoNum type="alphaLcPeriod"/>
              <a:defRPr sz="2400" kern="1200">
                <a:solidFill>
                  <a:schemeClr val="bg1"/>
                </a:solidFill>
                <a:latin typeface="+mn-lt"/>
                <a:ea typeface="+mn-ea"/>
                <a:cs typeface="+mn-cs"/>
              </a:defRPr>
            </a:lvl2pPr>
            <a:lvl3pPr marL="1371577" indent="-457200" algn="l" defTabSz="914377" rtl="0" eaLnBrk="1" latinLnBrk="0" hangingPunct="1">
              <a:lnSpc>
                <a:spcPct val="90000"/>
              </a:lnSpc>
              <a:spcBef>
                <a:spcPts val="500"/>
              </a:spcBef>
              <a:buFont typeface="+mj-lt"/>
              <a:buAutoNum type="romanLcPeriod"/>
              <a:defRPr sz="2400" kern="1200">
                <a:solidFill>
                  <a:schemeClr val="bg1"/>
                </a:solidFill>
                <a:latin typeface="+mn-lt"/>
                <a:ea typeface="+mn-ea"/>
                <a:cs typeface="+mn-cs"/>
              </a:defRPr>
            </a:lvl3pPr>
            <a:lvl4pPr marL="1828766" indent="-457200" algn="l" defTabSz="914377" rtl="0" eaLnBrk="1" latinLnBrk="0" hangingPunct="1">
              <a:lnSpc>
                <a:spcPct val="90000"/>
              </a:lnSpc>
              <a:spcBef>
                <a:spcPts val="500"/>
              </a:spcBef>
              <a:buFont typeface="+mj-lt"/>
              <a:buAutoNum type="arabicPeriod"/>
              <a:defRPr sz="2400" kern="1200">
                <a:solidFill>
                  <a:schemeClr val="bg1"/>
                </a:solidFill>
                <a:latin typeface="+mn-lt"/>
                <a:ea typeface="+mn-ea"/>
                <a:cs typeface="+mn-cs"/>
              </a:defRPr>
            </a:lvl4pPr>
            <a:lvl5pPr marL="2285955" indent="-457200" algn="l" defTabSz="914377" rtl="0" eaLnBrk="1" latinLnBrk="0" hangingPunct="1">
              <a:lnSpc>
                <a:spcPct val="90000"/>
              </a:lnSpc>
              <a:spcBef>
                <a:spcPts val="500"/>
              </a:spcBef>
              <a:buFont typeface="+mj-lt"/>
              <a:buAutoNum type="arabicPeriod"/>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5000"/>
              </a:spcBef>
              <a:buFont typeface="+mj-lt"/>
              <a:buNone/>
              <a:defRPr/>
            </a:pPr>
            <a:endParaRPr lang="en-US"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71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664912"/>
            <a:ext cx="9027460" cy="743000"/>
          </a:xfrm>
        </p:spPr>
        <p:txBody>
          <a:bodyPr/>
          <a:lstStyle/>
          <a:p>
            <a:r>
              <a:rPr lang="en-US" sz="4000" dirty="0"/>
              <a:t>Advisory Committees and </a:t>
            </a:r>
            <a:br>
              <a:rPr lang="en-US" sz="4000" dirty="0"/>
            </a:br>
            <a:r>
              <a:rPr lang="en-US" sz="4000" dirty="0"/>
              <a:t>Public Information Access</a:t>
            </a:r>
          </a:p>
        </p:txBody>
      </p:sp>
      <p:sp>
        <p:nvSpPr>
          <p:cNvPr id="7" name="Content Placeholder 6"/>
          <p:cNvSpPr>
            <a:spLocks noGrp="1"/>
          </p:cNvSpPr>
          <p:nvPr>
            <p:ph sz="half" idx="1"/>
          </p:nvPr>
        </p:nvSpPr>
        <p:spPr>
          <a:xfrm>
            <a:off x="2462924" y="1647733"/>
            <a:ext cx="8401721" cy="2432654"/>
          </a:xfrm>
        </p:spPr>
        <p:txBody>
          <a:bodyPr>
            <a:normAutofit/>
          </a:bodyPr>
          <a:lstStyle/>
          <a:p>
            <a:pPr marL="0" indent="0">
              <a:lnSpc>
                <a:spcPct val="150000"/>
              </a:lnSpc>
              <a:spcBef>
                <a:spcPts val="0"/>
              </a:spcBef>
              <a:spcAft>
                <a:spcPts val="1200"/>
              </a:spcAft>
              <a:buNone/>
              <a:defRPr/>
            </a:pPr>
            <a:r>
              <a:rPr lang="en-US" sz="1200" dirty="0"/>
              <a:t>The </a:t>
            </a:r>
            <a:r>
              <a:rPr lang="en-US" sz="1200" b="1" dirty="0"/>
              <a:t>Public Information Act </a:t>
            </a:r>
            <a:r>
              <a:rPr lang="en-US" sz="1200" dirty="0"/>
              <a:t>mandates public access to information in the possession of any governmental bodies.  </a:t>
            </a:r>
          </a:p>
          <a:p>
            <a:pPr marL="342900" indent="-342900">
              <a:lnSpc>
                <a:spcPct val="150000"/>
              </a:lnSpc>
              <a:spcBef>
                <a:spcPts val="0"/>
              </a:spcBef>
              <a:spcAft>
                <a:spcPts val="1200"/>
              </a:spcAft>
              <a:buSzPct val="125000"/>
              <a:buFont typeface="Arial" panose="020B0604020202020204" pitchFamily="34" charset="0"/>
              <a:buChar char="•"/>
              <a:defRPr/>
            </a:pPr>
            <a:r>
              <a:rPr lang="en-US" sz="1200" dirty="0"/>
              <a:t>Meeting agendas and discussions for advisory committees are to be made public.</a:t>
            </a:r>
          </a:p>
          <a:p>
            <a:pPr marL="342900" indent="-342900">
              <a:lnSpc>
                <a:spcPct val="150000"/>
              </a:lnSpc>
              <a:spcBef>
                <a:spcPts val="0"/>
              </a:spcBef>
              <a:spcAft>
                <a:spcPts val="1200"/>
              </a:spcAft>
              <a:buSzPct val="125000"/>
              <a:buFont typeface="Arial" panose="020B0604020202020204" pitchFamily="34" charset="0"/>
              <a:buChar char="•"/>
              <a:defRPr/>
            </a:pPr>
            <a:r>
              <a:rPr lang="en-US" sz="1200" dirty="0"/>
              <a:t>Meetings are recorded and minutes are taken as a matter of public record and made to be accessible to all citizens.</a:t>
            </a:r>
          </a:p>
          <a:p>
            <a:pPr marL="342900" indent="-342900">
              <a:lnSpc>
                <a:spcPct val="150000"/>
              </a:lnSpc>
              <a:spcBef>
                <a:spcPts val="0"/>
              </a:spcBef>
              <a:spcAft>
                <a:spcPts val="1200"/>
              </a:spcAft>
              <a:buSzPct val="125000"/>
              <a:buFont typeface="Arial" panose="020B0604020202020204" pitchFamily="34" charset="0"/>
              <a:buChar char="•"/>
              <a:defRPr/>
            </a:pPr>
            <a:r>
              <a:rPr lang="en-US" sz="1200" dirty="0"/>
              <a:t>Emails and other correspondence related to committee business may be subject to public disclosure. </a:t>
            </a:r>
          </a:p>
        </p:txBody>
      </p:sp>
      <p:sp>
        <p:nvSpPr>
          <p:cNvPr id="2" name="Slide Number Placeholder 1"/>
          <p:cNvSpPr>
            <a:spLocks noGrp="1"/>
          </p:cNvSpPr>
          <p:nvPr>
            <p:ph type="sldNum" sz="quarter" idx="12"/>
          </p:nvPr>
        </p:nvSpPr>
        <p:spPr/>
        <p:txBody>
          <a:bodyPr/>
          <a:lstStyle/>
          <a:p>
            <a:fld id="{3264D530-B60B-4A5A-91C0-C766C58A4783}" type="slidenum">
              <a:rPr lang="en-US" smtClean="0"/>
              <a:t>11</a:t>
            </a:fld>
            <a:endParaRPr lang="en-US" dirty="0"/>
          </a:p>
        </p:txBody>
      </p:sp>
    </p:spTree>
    <p:extLst>
      <p:ext uri="{BB962C8B-B14F-4D97-AF65-F5344CB8AC3E}">
        <p14:creationId xmlns:p14="http://schemas.microsoft.com/office/powerpoint/2010/main" val="402119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235974"/>
            <a:ext cx="8342727" cy="1171938"/>
          </a:xfrm>
        </p:spPr>
        <p:txBody>
          <a:bodyPr/>
          <a:lstStyle/>
          <a:p>
            <a:r>
              <a:rPr lang="en-US" sz="4000" dirty="0"/>
              <a:t>Open Meetings and </a:t>
            </a:r>
            <a:br>
              <a:rPr lang="en-US" sz="4000" dirty="0"/>
            </a:br>
            <a:r>
              <a:rPr lang="en-US" sz="4000" dirty="0"/>
              <a:t>Public Information Training</a:t>
            </a:r>
          </a:p>
        </p:txBody>
      </p:sp>
      <p:sp>
        <p:nvSpPr>
          <p:cNvPr id="7" name="Content Placeholder 6"/>
          <p:cNvSpPr>
            <a:spLocks noGrp="1"/>
          </p:cNvSpPr>
          <p:nvPr>
            <p:ph sz="half" idx="1"/>
          </p:nvPr>
        </p:nvSpPr>
        <p:spPr>
          <a:xfrm>
            <a:off x="2462925" y="1612490"/>
            <a:ext cx="8342727" cy="2890684"/>
          </a:xfrm>
        </p:spPr>
        <p:txBody>
          <a:bodyPr>
            <a:normAutofit/>
          </a:bodyPr>
          <a:lstStyle/>
          <a:p>
            <a:pPr marL="0" indent="0">
              <a:lnSpc>
                <a:spcPct val="150000"/>
              </a:lnSpc>
              <a:spcBef>
                <a:spcPts val="0"/>
              </a:spcBef>
              <a:spcAft>
                <a:spcPts val="600"/>
              </a:spcAft>
              <a:buNone/>
              <a:defRPr/>
            </a:pPr>
            <a:r>
              <a:rPr lang="en-US" sz="1200" dirty="0"/>
              <a:t>The Open Meetings Act (OMA) and the Public Information Act (PIA) require elected and appointed officials to receive training in Texas open government laws. </a:t>
            </a:r>
            <a:endParaRPr lang="en-US" sz="1200" b="1" dirty="0"/>
          </a:p>
          <a:p>
            <a:pPr marL="0" indent="0">
              <a:lnSpc>
                <a:spcPct val="150000"/>
              </a:lnSpc>
              <a:spcBef>
                <a:spcPts val="0"/>
              </a:spcBef>
              <a:spcAft>
                <a:spcPts val="600"/>
              </a:spcAft>
              <a:buNone/>
              <a:defRPr/>
            </a:pPr>
            <a:r>
              <a:rPr lang="en-US" sz="1200" b="1" dirty="0"/>
              <a:t>Committee members should complete both the Open Meetings and Public Information training within 90 days of appointment to an advisory committee, council, or task force. </a:t>
            </a:r>
          </a:p>
          <a:p>
            <a:pPr marL="0" indent="0">
              <a:lnSpc>
                <a:spcPct val="150000"/>
              </a:lnSpc>
              <a:spcBef>
                <a:spcPts val="0"/>
              </a:spcBef>
              <a:spcAft>
                <a:spcPts val="600"/>
              </a:spcAft>
              <a:buNone/>
              <a:defRPr/>
            </a:pPr>
            <a:endParaRPr lang="en-US" sz="1200" dirty="0"/>
          </a:p>
          <a:p>
            <a:pPr marL="0" indent="0">
              <a:lnSpc>
                <a:spcPct val="150000"/>
              </a:lnSpc>
              <a:spcBef>
                <a:spcPts val="0"/>
              </a:spcBef>
              <a:spcAft>
                <a:spcPts val="600"/>
              </a:spcAft>
              <a:buNone/>
              <a:defRPr/>
            </a:pPr>
            <a:endParaRPr lang="en-US" sz="1200" dirty="0"/>
          </a:p>
          <a:p>
            <a:pPr marL="0" indent="0">
              <a:lnSpc>
                <a:spcPct val="150000"/>
              </a:lnSpc>
              <a:spcBef>
                <a:spcPts val="0"/>
              </a:spcBef>
              <a:spcAft>
                <a:spcPts val="600"/>
              </a:spcAft>
              <a:buNone/>
              <a:defRPr/>
            </a:pPr>
            <a:r>
              <a:rPr lang="en-US" sz="1200" dirty="0"/>
              <a:t>Training and handbooks on open meetings and public information are available online at: </a:t>
            </a:r>
          </a:p>
          <a:p>
            <a:pPr marL="0" indent="0">
              <a:lnSpc>
                <a:spcPct val="150000"/>
              </a:lnSpc>
              <a:spcBef>
                <a:spcPts val="0"/>
              </a:spcBef>
              <a:spcAft>
                <a:spcPts val="600"/>
              </a:spcAft>
              <a:buNone/>
              <a:defRPr/>
            </a:pPr>
            <a:r>
              <a:rPr lang="en-US" sz="1200" dirty="0">
                <a:hlinkClick r:id="rId3"/>
              </a:rPr>
              <a:t>Office of Attorney General OMA and PIA Training</a:t>
            </a:r>
            <a:r>
              <a:rPr lang="en-US" sz="1200" dirty="0"/>
              <a:t>.</a:t>
            </a:r>
          </a:p>
        </p:txBody>
      </p:sp>
      <p:sp>
        <p:nvSpPr>
          <p:cNvPr id="2" name="Slide Number Placeholder 1"/>
          <p:cNvSpPr>
            <a:spLocks noGrp="1"/>
          </p:cNvSpPr>
          <p:nvPr>
            <p:ph type="sldNum" sz="quarter" idx="12"/>
          </p:nvPr>
        </p:nvSpPr>
        <p:spPr/>
        <p:txBody>
          <a:bodyPr/>
          <a:lstStyle/>
          <a:p>
            <a:fld id="{3264D530-B60B-4A5A-91C0-C766C58A4783}" type="slidenum">
              <a:rPr lang="en-US" smtClean="0"/>
              <a:t>12</a:t>
            </a:fld>
            <a:endParaRPr lang="en-US" dirty="0"/>
          </a:p>
        </p:txBody>
      </p:sp>
    </p:spTree>
    <p:extLst>
      <p:ext uri="{BB962C8B-B14F-4D97-AF65-F5344CB8AC3E}">
        <p14:creationId xmlns:p14="http://schemas.microsoft.com/office/powerpoint/2010/main" val="422159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664912"/>
            <a:ext cx="9027460" cy="743000"/>
          </a:xfrm>
        </p:spPr>
        <p:txBody>
          <a:bodyPr/>
          <a:lstStyle/>
          <a:p>
            <a:r>
              <a:rPr lang="en-US" sz="4000" dirty="0"/>
              <a:t>Ethics Rules and Policies</a:t>
            </a:r>
          </a:p>
        </p:txBody>
      </p:sp>
      <p:sp>
        <p:nvSpPr>
          <p:cNvPr id="7" name="Content Placeholder 6"/>
          <p:cNvSpPr>
            <a:spLocks noGrp="1"/>
          </p:cNvSpPr>
          <p:nvPr>
            <p:ph sz="half" idx="1"/>
          </p:nvPr>
        </p:nvSpPr>
        <p:spPr>
          <a:xfrm>
            <a:off x="2445888" y="1600201"/>
            <a:ext cx="8703894" cy="4043515"/>
          </a:xfrm>
        </p:spPr>
        <p:txBody>
          <a:bodyPr>
            <a:normAutofit/>
          </a:bodyPr>
          <a:lstStyle/>
          <a:p>
            <a:pPr marL="0" indent="0">
              <a:lnSpc>
                <a:spcPct val="150000"/>
              </a:lnSpc>
              <a:spcBef>
                <a:spcPts val="600"/>
              </a:spcBef>
              <a:spcAft>
                <a:spcPts val="600"/>
              </a:spcAft>
              <a:buNone/>
            </a:pPr>
            <a:r>
              <a:rPr lang="en-US" altLang="en-US" sz="1200" dirty="0"/>
              <a:t>DSHS has standards of conduct and work rules to guide individuals in dealing with ethical dilemmas in carrying out agency-related responsibilities:</a:t>
            </a:r>
            <a:br>
              <a:rPr lang="en-US" altLang="en-US" sz="1200" dirty="0"/>
            </a:br>
            <a:endParaRPr lang="en-US" altLang="en-US" sz="1200" dirty="0"/>
          </a:p>
          <a:p>
            <a:pPr marL="461963" lvl="1" indent="-233363">
              <a:lnSpc>
                <a:spcPct val="150000"/>
              </a:lnSpc>
              <a:spcBef>
                <a:spcPts val="0"/>
              </a:spcBef>
              <a:spcAft>
                <a:spcPts val="600"/>
              </a:spcAft>
              <a:buSzPct val="100000"/>
              <a:buFont typeface="+mj-lt"/>
              <a:buAutoNum type="arabicPeriod"/>
            </a:pPr>
            <a:r>
              <a:rPr lang="en-US" altLang="en-US" sz="1200" dirty="0"/>
              <a:t>Respect the confidentiality of the agency and its clients.</a:t>
            </a:r>
          </a:p>
          <a:p>
            <a:pPr marL="461963" lvl="1" indent="-233363">
              <a:lnSpc>
                <a:spcPct val="150000"/>
              </a:lnSpc>
              <a:spcBef>
                <a:spcPts val="0"/>
              </a:spcBef>
              <a:spcAft>
                <a:spcPts val="600"/>
              </a:spcAft>
              <a:buSzPct val="100000"/>
              <a:buFont typeface="+mj-lt"/>
              <a:buAutoNum type="arabicPeriod"/>
            </a:pPr>
            <a:r>
              <a:rPr lang="en-US" altLang="en-US" sz="1200" dirty="0"/>
              <a:t>Do not use knowledge gained through agency service for personal profit for yourself or others.</a:t>
            </a:r>
          </a:p>
          <a:p>
            <a:pPr marL="461963" lvl="1" indent="-233363">
              <a:lnSpc>
                <a:spcPct val="150000"/>
              </a:lnSpc>
              <a:spcBef>
                <a:spcPts val="0"/>
              </a:spcBef>
              <a:spcAft>
                <a:spcPts val="600"/>
              </a:spcAft>
              <a:buSzPct val="100000"/>
              <a:buFont typeface="+mj-lt"/>
              <a:buAutoNum type="arabicPeriod"/>
            </a:pPr>
            <a:r>
              <a:rPr lang="en-US" altLang="en-US" sz="1200" dirty="0"/>
              <a:t>Do not accept or solicit any gift, favor or service that might reasonably tend to influence you in the discharge of your duties on the committee.</a:t>
            </a:r>
          </a:p>
          <a:p>
            <a:pPr marL="461963" lvl="1" indent="-233363">
              <a:lnSpc>
                <a:spcPct val="150000"/>
              </a:lnSpc>
              <a:spcBef>
                <a:spcPts val="0"/>
              </a:spcBef>
              <a:spcAft>
                <a:spcPts val="600"/>
              </a:spcAft>
              <a:buSzPct val="100000"/>
              <a:buFont typeface="+mj-lt"/>
              <a:buAutoNum type="arabicPeriod"/>
            </a:pPr>
            <a:r>
              <a:rPr lang="en-US" altLang="en-US" sz="1200" dirty="0"/>
              <a:t>Do not solicit, accept or agree to accept any benefit for having exercised your official powers or duties. </a:t>
            </a:r>
          </a:p>
          <a:p>
            <a:pPr marL="461963" lvl="1" indent="-233363">
              <a:lnSpc>
                <a:spcPct val="150000"/>
              </a:lnSpc>
              <a:spcBef>
                <a:spcPts val="0"/>
              </a:spcBef>
              <a:spcAft>
                <a:spcPts val="600"/>
              </a:spcAft>
              <a:buSzPct val="100000"/>
              <a:buFont typeface="+mj-lt"/>
              <a:buAutoNum type="arabicPeriod"/>
            </a:pPr>
            <a:r>
              <a:rPr lang="en-US" altLang="en-US" sz="1200" dirty="0"/>
              <a:t>Do not disclose any personal or private interest in a matter pending before the committee and refrain from voting or otherwise participating in the matter. </a:t>
            </a:r>
          </a:p>
          <a:p>
            <a:pPr marL="0" indent="0">
              <a:lnSpc>
                <a:spcPct val="150000"/>
              </a:lnSpc>
              <a:spcBef>
                <a:spcPct val="0"/>
              </a:spcBef>
              <a:spcAft>
                <a:spcPts val="600"/>
              </a:spcAft>
              <a:buNone/>
            </a:pPr>
            <a:endParaRPr lang="en-US" altLang="en-US" sz="1200" dirty="0"/>
          </a:p>
          <a:p>
            <a:pPr marL="0" indent="0">
              <a:lnSpc>
                <a:spcPct val="150000"/>
              </a:lnSpc>
              <a:spcBef>
                <a:spcPct val="0"/>
              </a:spcBef>
              <a:spcAft>
                <a:spcPts val="600"/>
              </a:spcAft>
              <a:buNone/>
            </a:pPr>
            <a:r>
              <a:rPr lang="en-US" altLang="en-US" sz="1200" b="1" dirty="0"/>
              <a:t>You are expected to review and follow the </a:t>
            </a:r>
            <a:r>
              <a:rPr lang="en-US" altLang="en-US" sz="1200" b="1" dirty="0">
                <a:hlinkClick r:id="rId3"/>
              </a:rPr>
              <a:t>HHS Ethics Policy</a:t>
            </a:r>
            <a:r>
              <a:rPr lang="en-US" altLang="en-US" sz="1200" b="1" dirty="0"/>
              <a:t> provided by program staff. </a:t>
            </a:r>
          </a:p>
        </p:txBody>
      </p:sp>
      <p:sp>
        <p:nvSpPr>
          <p:cNvPr id="2" name="Slide Number Placeholder 1"/>
          <p:cNvSpPr>
            <a:spLocks noGrp="1"/>
          </p:cNvSpPr>
          <p:nvPr>
            <p:ph type="sldNum" sz="quarter" idx="12"/>
          </p:nvPr>
        </p:nvSpPr>
        <p:spPr/>
        <p:txBody>
          <a:bodyPr/>
          <a:lstStyle/>
          <a:p>
            <a:fld id="{3264D530-B60B-4A5A-91C0-C766C58A4783}" type="slidenum">
              <a:rPr lang="en-US" smtClean="0"/>
              <a:t>13</a:t>
            </a:fld>
            <a:endParaRPr lang="en-US" dirty="0"/>
          </a:p>
        </p:txBody>
      </p:sp>
    </p:spTree>
    <p:extLst>
      <p:ext uri="{BB962C8B-B14F-4D97-AF65-F5344CB8AC3E}">
        <p14:creationId xmlns:p14="http://schemas.microsoft.com/office/powerpoint/2010/main" val="92847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6535" y="3591581"/>
            <a:ext cx="10593238" cy="1114960"/>
          </a:xfrm>
        </p:spPr>
        <p:txBody>
          <a:bodyPr>
            <a:normAutofit/>
          </a:bodyPr>
          <a:lstStyle/>
          <a:p>
            <a:pPr algn="ctr"/>
            <a:r>
              <a:rPr lang="en-US" sz="2800" dirty="0">
                <a:solidFill>
                  <a:schemeClr val="accent1"/>
                </a:solidFill>
              </a:rPr>
              <a:t>Thank you for contributing your time and services </a:t>
            </a:r>
            <a:br>
              <a:rPr lang="en-US" sz="2800" dirty="0">
                <a:solidFill>
                  <a:schemeClr val="accent1"/>
                </a:solidFill>
              </a:rPr>
            </a:br>
            <a:r>
              <a:rPr lang="en-US" sz="2800" dirty="0">
                <a:solidFill>
                  <a:schemeClr val="accent1"/>
                </a:solidFill>
              </a:rPr>
              <a:t>with the Department of State Health Services</a:t>
            </a:r>
          </a:p>
        </p:txBody>
      </p:sp>
      <p:sp>
        <p:nvSpPr>
          <p:cNvPr id="2" name="Slide Number Placeholder 1"/>
          <p:cNvSpPr>
            <a:spLocks noGrp="1"/>
          </p:cNvSpPr>
          <p:nvPr>
            <p:ph type="sldNum" sz="quarter" idx="12"/>
          </p:nvPr>
        </p:nvSpPr>
        <p:spPr/>
        <p:txBody>
          <a:bodyPr/>
          <a:lstStyle/>
          <a:p>
            <a:fld id="{3264D530-B60B-4A5A-91C0-C766C58A4783}" type="slidenum">
              <a:rPr lang="en-US" smtClean="0"/>
              <a:t>14</a:t>
            </a:fld>
            <a:endParaRPr lang="en-US" dirty="0"/>
          </a:p>
        </p:txBody>
      </p:sp>
    </p:spTree>
    <p:extLst>
      <p:ext uri="{BB962C8B-B14F-4D97-AF65-F5344CB8AC3E}">
        <p14:creationId xmlns:p14="http://schemas.microsoft.com/office/powerpoint/2010/main" val="279426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BF6B-1A86-4952-8C60-0AA2024F8671}"/>
              </a:ext>
            </a:extLst>
          </p:cNvPr>
          <p:cNvSpPr>
            <a:spLocks noGrp="1"/>
          </p:cNvSpPr>
          <p:nvPr>
            <p:ph type="title"/>
          </p:nvPr>
        </p:nvSpPr>
        <p:spPr>
          <a:xfrm>
            <a:off x="391161" y="395609"/>
            <a:ext cx="7827015" cy="906747"/>
          </a:xfrm>
        </p:spPr>
        <p:txBody>
          <a:bodyPr/>
          <a:lstStyle/>
          <a:p>
            <a:r>
              <a:rPr lang="en-US" sz="4400" dirty="0"/>
              <a:t>Welcome</a:t>
            </a:r>
          </a:p>
        </p:txBody>
      </p:sp>
      <p:sp>
        <p:nvSpPr>
          <p:cNvPr id="7" name="Slide Number Placeholder 6">
            <a:extLst>
              <a:ext uri="{FF2B5EF4-FFF2-40B4-BE49-F238E27FC236}">
                <a16:creationId xmlns:a16="http://schemas.microsoft.com/office/drawing/2014/main" id="{C00C4E25-9C42-480C-A143-81A0B1DEE968}"/>
              </a:ext>
            </a:extLst>
          </p:cNvPr>
          <p:cNvSpPr>
            <a:spLocks noGrp="1"/>
          </p:cNvSpPr>
          <p:nvPr>
            <p:ph type="sldNum" sz="quarter" idx="12"/>
          </p:nvPr>
        </p:nvSpPr>
        <p:spPr/>
        <p:txBody>
          <a:bodyPr/>
          <a:lstStyle/>
          <a:p>
            <a:fld id="{3264D530-B60B-4A5A-91C0-C766C58A4783}" type="slidenum">
              <a:rPr lang="en-US" smtClean="0"/>
              <a:t>2</a:t>
            </a:fld>
            <a:endParaRPr lang="en-US" dirty="0"/>
          </a:p>
        </p:txBody>
      </p:sp>
      <p:pic>
        <p:nvPicPr>
          <p:cNvPr id="8" name="Picture 7">
            <a:extLst>
              <a:ext uri="{FF2B5EF4-FFF2-40B4-BE49-F238E27FC236}">
                <a16:creationId xmlns:a16="http://schemas.microsoft.com/office/drawing/2014/main" id="{E1A65B6F-C5DD-42F4-8C42-5D2878E910AD}"/>
              </a:ext>
            </a:extLst>
          </p:cNvPr>
          <p:cNvPicPr>
            <a:picLocks noChangeAspect="1"/>
          </p:cNvPicPr>
          <p:nvPr/>
        </p:nvPicPr>
        <p:blipFill>
          <a:blip r:embed="rId3"/>
          <a:stretch>
            <a:fillRect/>
          </a:stretch>
        </p:blipFill>
        <p:spPr>
          <a:xfrm>
            <a:off x="7876404" y="2076448"/>
            <a:ext cx="3694200" cy="3474389"/>
          </a:xfrm>
          <a:prstGeom prst="rect">
            <a:avLst/>
          </a:prstGeom>
        </p:spPr>
      </p:pic>
      <p:sp>
        <p:nvSpPr>
          <p:cNvPr id="6" name="Text Placeholder 2">
            <a:extLst>
              <a:ext uri="{FF2B5EF4-FFF2-40B4-BE49-F238E27FC236}">
                <a16:creationId xmlns:a16="http://schemas.microsoft.com/office/drawing/2014/main" id="{AC6A01FE-7FF1-82CB-119E-93DD16BCDFA2}"/>
              </a:ext>
            </a:extLst>
          </p:cNvPr>
          <p:cNvSpPr txBox="1">
            <a:spLocks/>
          </p:cNvSpPr>
          <p:nvPr/>
        </p:nvSpPr>
        <p:spPr>
          <a:xfrm>
            <a:off x="1071715" y="2076448"/>
            <a:ext cx="6386009" cy="3905251"/>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a:t>Welcome to the Texas Department of State Health Services (</a:t>
            </a:r>
            <a:r>
              <a:rPr lang="en-US" sz="1200" b="1"/>
              <a:t>DSHS</a:t>
            </a:r>
            <a:r>
              <a:rPr lang="en-US" sz="1200"/>
              <a:t>). </a:t>
            </a:r>
          </a:p>
          <a:p>
            <a:pPr marL="0" indent="0">
              <a:lnSpc>
                <a:spcPct val="100000"/>
              </a:lnSpc>
              <a:buFont typeface="Arial" panose="020B0604020202020204" pitchFamily="34" charset="0"/>
              <a:buNone/>
            </a:pPr>
            <a:r>
              <a:rPr lang="en-US" sz="1200"/>
              <a:t>As an advisory committee member, you are fulfilling a vital role in helping meet the agency’s mission. </a:t>
            </a:r>
          </a:p>
          <a:p>
            <a:pPr marL="0" indent="0">
              <a:lnSpc>
                <a:spcPct val="100000"/>
              </a:lnSpc>
              <a:buFont typeface="Arial" panose="020B0604020202020204" pitchFamily="34" charset="0"/>
              <a:buNone/>
            </a:pPr>
            <a:r>
              <a:rPr lang="en-US" sz="1200"/>
              <a:t>As the agency seeks to become more responsive and effective in addressing statewide needs, you will provide valuable input regarding agency programs, policies, and rules.</a:t>
            </a:r>
          </a:p>
          <a:p>
            <a:pPr marL="0" indent="0">
              <a:lnSpc>
                <a:spcPct val="100000"/>
              </a:lnSpc>
              <a:buFont typeface="Arial" panose="020B0604020202020204" pitchFamily="34" charset="0"/>
              <a:buNone/>
            </a:pPr>
            <a:r>
              <a:rPr lang="en-US" sz="1200"/>
              <a:t>DSHS Advisory Committees work to ensure that Texans have access to effective public health services and that all Texans live and work in safe, healthy communities. </a:t>
            </a:r>
          </a:p>
          <a:p>
            <a:pPr>
              <a:lnSpc>
                <a:spcPct val="100000"/>
              </a:lnSpc>
            </a:pPr>
            <a:r>
              <a:rPr lang="en-US" sz="1200"/>
              <a:t>Read or listen to this presentation and its modules, </a:t>
            </a:r>
          </a:p>
          <a:p>
            <a:pPr>
              <a:lnSpc>
                <a:spcPct val="100000"/>
              </a:lnSpc>
            </a:pPr>
            <a:r>
              <a:rPr lang="en-US" sz="1200"/>
              <a:t>refer to them as needed, and </a:t>
            </a:r>
          </a:p>
          <a:p>
            <a:pPr>
              <a:lnSpc>
                <a:spcPct val="100000"/>
              </a:lnSpc>
            </a:pPr>
            <a:r>
              <a:rPr lang="en-US" sz="1200"/>
              <a:t>if you have any questions or problems, please ask. </a:t>
            </a:r>
          </a:p>
          <a:p>
            <a:pPr marL="0" indent="0">
              <a:lnSpc>
                <a:spcPct val="100000"/>
              </a:lnSpc>
              <a:buFont typeface="Arial" panose="020B0604020202020204" pitchFamily="34" charset="0"/>
              <a:buNone/>
            </a:pPr>
            <a:endParaRPr lang="en-US" sz="1200"/>
          </a:p>
          <a:p>
            <a:pPr marL="0" indent="0">
              <a:lnSpc>
                <a:spcPct val="100000"/>
              </a:lnSpc>
              <a:buFont typeface="Arial" panose="020B0604020202020204" pitchFamily="34" charset="0"/>
              <a:buNone/>
            </a:pPr>
            <a:r>
              <a:rPr lang="en-US" sz="1200"/>
              <a:t>Thank you for your service. </a:t>
            </a:r>
            <a:endParaRPr lang="en-US" sz="1200" dirty="0"/>
          </a:p>
        </p:txBody>
      </p:sp>
    </p:spTree>
    <p:extLst>
      <p:ext uri="{BB962C8B-B14F-4D97-AF65-F5344CB8AC3E}">
        <p14:creationId xmlns:p14="http://schemas.microsoft.com/office/powerpoint/2010/main" val="44011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1B7C-D55C-40DA-B692-864B6D193D4F}"/>
              </a:ext>
            </a:extLst>
          </p:cNvPr>
          <p:cNvSpPr>
            <a:spLocks noGrp="1"/>
          </p:cNvSpPr>
          <p:nvPr>
            <p:ph type="title"/>
          </p:nvPr>
        </p:nvSpPr>
        <p:spPr>
          <a:xfrm>
            <a:off x="2385571" y="130167"/>
            <a:ext cx="8841193" cy="1321370"/>
          </a:xfrm>
        </p:spPr>
        <p:txBody>
          <a:bodyPr/>
          <a:lstStyle/>
          <a:p>
            <a:r>
              <a:rPr lang="en-US" sz="4000" dirty="0"/>
              <a:t>Texas Legislature, Rules, </a:t>
            </a:r>
            <a:br>
              <a:rPr lang="en-US" sz="4000" dirty="0"/>
            </a:br>
            <a:r>
              <a:rPr lang="en-US" sz="4000" dirty="0"/>
              <a:t>and Advisory Committees</a:t>
            </a:r>
          </a:p>
        </p:txBody>
      </p:sp>
      <p:sp>
        <p:nvSpPr>
          <p:cNvPr id="5" name="Slide Number Placeholder 4">
            <a:extLst>
              <a:ext uri="{FF2B5EF4-FFF2-40B4-BE49-F238E27FC236}">
                <a16:creationId xmlns:a16="http://schemas.microsoft.com/office/drawing/2014/main" id="{6D590050-413F-4789-AF55-EC3F631AA176}"/>
              </a:ext>
            </a:extLst>
          </p:cNvPr>
          <p:cNvSpPr>
            <a:spLocks noGrp="1"/>
          </p:cNvSpPr>
          <p:nvPr>
            <p:ph type="sldNum" sz="quarter" idx="12"/>
          </p:nvPr>
        </p:nvSpPr>
        <p:spPr/>
        <p:txBody>
          <a:bodyPr/>
          <a:lstStyle/>
          <a:p>
            <a:fld id="{3264D530-B60B-4A5A-91C0-C766C58A4783}" type="slidenum">
              <a:rPr lang="en-US" smtClean="0"/>
              <a:t>3</a:t>
            </a:fld>
            <a:endParaRPr lang="en-US" dirty="0"/>
          </a:p>
        </p:txBody>
      </p:sp>
      <p:pic>
        <p:nvPicPr>
          <p:cNvPr id="6" name="Picture 5" descr="Rear view of Austin Capitol over annex">
            <a:extLst>
              <a:ext uri="{FF2B5EF4-FFF2-40B4-BE49-F238E27FC236}">
                <a16:creationId xmlns:a16="http://schemas.microsoft.com/office/drawing/2014/main" id="{602D5179-CB81-EF6E-9F54-53E1658A1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109" y="1797287"/>
            <a:ext cx="5638799" cy="3901024"/>
          </a:xfrm>
          <a:prstGeom prst="rect">
            <a:avLst/>
          </a:prstGeom>
        </p:spPr>
      </p:pic>
    </p:spTree>
    <p:extLst>
      <p:ext uri="{BB962C8B-B14F-4D97-AF65-F5344CB8AC3E}">
        <p14:creationId xmlns:p14="http://schemas.microsoft.com/office/powerpoint/2010/main" val="409860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Legislature and State Agencies</a:t>
            </a:r>
            <a:endParaRPr lang="en-US" sz="4000" dirty="0"/>
          </a:p>
        </p:txBody>
      </p:sp>
      <p:sp>
        <p:nvSpPr>
          <p:cNvPr id="3" name="Text Placeholder 2"/>
          <p:cNvSpPr>
            <a:spLocks noGrp="1"/>
          </p:cNvSpPr>
          <p:nvPr>
            <p:ph sz="half" idx="1"/>
          </p:nvPr>
        </p:nvSpPr>
        <p:spPr>
          <a:xfrm>
            <a:off x="2437021" y="1615945"/>
            <a:ext cx="8685939" cy="3290351"/>
          </a:xfrm>
        </p:spPr>
        <p:txBody>
          <a:bodyPr>
            <a:normAutofit/>
          </a:bodyPr>
          <a:lstStyle/>
          <a:p>
            <a:pPr marL="0" indent="0">
              <a:buNone/>
            </a:pPr>
            <a:r>
              <a:rPr lang="en-US" altLang="en-US" sz="1200" dirty="0">
                <a:solidFill>
                  <a:schemeClr val="bg1"/>
                </a:solidFill>
              </a:rPr>
              <a:t>The </a:t>
            </a:r>
            <a:r>
              <a:rPr lang="en-US" altLang="en-US" sz="1200" dirty="0"/>
              <a:t>Texas L</a:t>
            </a:r>
            <a:r>
              <a:rPr lang="en-US" altLang="en-US" sz="1200" dirty="0">
                <a:solidFill>
                  <a:schemeClr val="bg1"/>
                </a:solidFill>
              </a:rPr>
              <a:t>egislature sets policy and budget priorities.</a:t>
            </a:r>
          </a:p>
          <a:p>
            <a:pPr marL="0" indent="0">
              <a:buNone/>
            </a:pPr>
            <a:endParaRPr lang="en-US" altLang="en-US" sz="1200" dirty="0"/>
          </a:p>
          <a:p>
            <a:pPr>
              <a:buNone/>
            </a:pPr>
            <a:r>
              <a:rPr lang="en-US" altLang="en-US" sz="1200" dirty="0"/>
              <a:t>State agencies, including DSHS:</a:t>
            </a:r>
          </a:p>
          <a:p>
            <a:r>
              <a:rPr lang="en-US" altLang="en-US" sz="1200" dirty="0"/>
              <a:t>Are limited in the authority the legislature grants them through statutes, federal rules, and appropriations riders.</a:t>
            </a:r>
          </a:p>
          <a:p>
            <a:pPr>
              <a:lnSpc>
                <a:spcPct val="150000"/>
              </a:lnSpc>
            </a:pPr>
            <a:r>
              <a:rPr lang="en-US" altLang="en-US" sz="1200" dirty="0"/>
              <a:t>implement, operate, and maintain what the legislature decides by:</a:t>
            </a:r>
          </a:p>
          <a:p>
            <a:pPr marL="688975" lvl="1" indent="-233363"/>
            <a:r>
              <a:rPr lang="en-US" altLang="en-US" sz="1200" dirty="0">
                <a:solidFill>
                  <a:schemeClr val="bg1"/>
                </a:solidFill>
              </a:rPr>
              <a:t>Implementing laws and federal rules,</a:t>
            </a:r>
          </a:p>
          <a:p>
            <a:pPr marL="688975" lvl="1" indent="-233363"/>
            <a:r>
              <a:rPr lang="en-US" altLang="en-US" sz="1200" dirty="0"/>
              <a:t>r</a:t>
            </a:r>
            <a:r>
              <a:rPr lang="en-US" altLang="en-US" sz="1200" dirty="0">
                <a:solidFill>
                  <a:schemeClr val="bg1"/>
                </a:solidFill>
              </a:rPr>
              <a:t>eceiving and distributing funds,</a:t>
            </a:r>
          </a:p>
          <a:p>
            <a:pPr marL="688975" lvl="1" indent="-233363"/>
            <a:r>
              <a:rPr lang="en-US" altLang="en-US" sz="1200" dirty="0"/>
              <a:t>f</a:t>
            </a:r>
            <a:r>
              <a:rPr lang="en-US" altLang="en-US" sz="1200" dirty="0">
                <a:solidFill>
                  <a:schemeClr val="bg1"/>
                </a:solidFill>
              </a:rPr>
              <a:t>ormulating strategic goals,</a:t>
            </a:r>
          </a:p>
          <a:p>
            <a:pPr marL="688975" lvl="1" indent="-233363"/>
            <a:r>
              <a:rPr lang="en-US" altLang="en-US" sz="1200" dirty="0"/>
              <a:t>a</a:t>
            </a:r>
            <a:r>
              <a:rPr lang="en-US" altLang="en-US" sz="1200" dirty="0">
                <a:solidFill>
                  <a:schemeClr val="bg1"/>
                </a:solidFill>
              </a:rPr>
              <a:t>dopting rules,</a:t>
            </a:r>
          </a:p>
          <a:p>
            <a:pPr marL="688975" lvl="1" indent="-233363"/>
            <a:r>
              <a:rPr lang="en-US" altLang="en-US" sz="1200" dirty="0"/>
              <a:t>d</a:t>
            </a:r>
            <a:r>
              <a:rPr lang="en-US" altLang="en-US" sz="1200" dirty="0">
                <a:solidFill>
                  <a:schemeClr val="bg1"/>
                </a:solidFill>
              </a:rPr>
              <a:t>etermining service delivery or tactical approaches,</a:t>
            </a:r>
            <a:r>
              <a:rPr lang="en-US" altLang="en-US" sz="1200" dirty="0"/>
              <a:t> </a:t>
            </a:r>
            <a:r>
              <a:rPr lang="en-US" altLang="en-US" sz="1200" dirty="0">
                <a:solidFill>
                  <a:schemeClr val="bg1"/>
                </a:solidFill>
              </a:rPr>
              <a:t>and</a:t>
            </a:r>
          </a:p>
          <a:p>
            <a:pPr marL="688975" lvl="1" indent="-233363"/>
            <a:r>
              <a:rPr lang="en-US" altLang="en-US" sz="1200" dirty="0"/>
              <a:t>a</a:t>
            </a:r>
            <a:r>
              <a:rPr lang="en-US" altLang="en-US" sz="1200" dirty="0">
                <a:solidFill>
                  <a:schemeClr val="bg1"/>
                </a:solidFill>
              </a:rPr>
              <a:t>cting as the authority on key public health issues.</a:t>
            </a:r>
          </a:p>
          <a:p>
            <a:pPr marL="0" indent="0">
              <a:buNone/>
            </a:pPr>
            <a:endParaRPr lang="en-US" altLang="en-US" sz="1200" dirty="0">
              <a:solidFill>
                <a:schemeClr val="bg1"/>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t>4</a:t>
            </a:fld>
            <a:endParaRPr lang="en-US" dirty="0"/>
          </a:p>
        </p:txBody>
      </p:sp>
    </p:spTree>
    <p:extLst>
      <p:ext uri="{BB962C8B-B14F-4D97-AF65-F5344CB8AC3E}">
        <p14:creationId xmlns:p14="http://schemas.microsoft.com/office/powerpoint/2010/main" val="352653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HHS Executive Council</a:t>
            </a:r>
          </a:p>
        </p:txBody>
      </p:sp>
      <p:sp>
        <p:nvSpPr>
          <p:cNvPr id="7" name="Content Placeholder 6"/>
          <p:cNvSpPr>
            <a:spLocks noGrp="1"/>
          </p:cNvSpPr>
          <p:nvPr>
            <p:ph sz="half" idx="1"/>
          </p:nvPr>
        </p:nvSpPr>
        <p:spPr>
          <a:xfrm>
            <a:off x="2276529" y="1691442"/>
            <a:ext cx="8725768" cy="4351338"/>
          </a:xfrm>
        </p:spPr>
        <p:txBody>
          <a:bodyPr>
            <a:normAutofit/>
          </a:bodyPr>
          <a:lstStyle/>
          <a:p>
            <a:pPr marL="0" indent="0">
              <a:lnSpc>
                <a:spcPct val="150000"/>
              </a:lnSpc>
              <a:spcBef>
                <a:spcPts val="0"/>
              </a:spcBef>
              <a:spcAft>
                <a:spcPts val="900"/>
              </a:spcAft>
              <a:buNone/>
              <a:defRPr/>
            </a:pPr>
            <a:r>
              <a:rPr lang="en-US" sz="1200" dirty="0"/>
              <a:t>The Health and Human Services (HHS) Executive Council was established to receive public input and advise the executive commissioner regarding the operation of the commission.</a:t>
            </a:r>
          </a:p>
          <a:p>
            <a:pPr marL="0" indent="0">
              <a:lnSpc>
                <a:spcPct val="150000"/>
              </a:lnSpc>
              <a:spcBef>
                <a:spcPts val="0"/>
              </a:spcBef>
              <a:spcAft>
                <a:spcPts val="900"/>
              </a:spcAft>
              <a:buNone/>
              <a:defRPr/>
            </a:pPr>
            <a:r>
              <a:rPr lang="en-US" sz="1200" dirty="0"/>
              <a:t>The Executive Council:</a:t>
            </a:r>
          </a:p>
          <a:p>
            <a:pPr marL="342900" indent="-342900">
              <a:lnSpc>
                <a:spcPct val="150000"/>
              </a:lnSpc>
              <a:spcBef>
                <a:spcPts val="0"/>
              </a:spcBef>
              <a:spcAft>
                <a:spcPts val="900"/>
              </a:spcAft>
              <a:buFont typeface="Arial" panose="020B0604020202020204" pitchFamily="34" charset="0"/>
              <a:buChar char="•"/>
              <a:defRPr/>
            </a:pPr>
            <a:r>
              <a:rPr lang="en-US" sz="1200" dirty="0"/>
              <a:t>Seeks and receives public comment on proposed rules and advisory committee recommendations,</a:t>
            </a:r>
          </a:p>
          <a:p>
            <a:pPr marL="342900" indent="-342900">
              <a:lnSpc>
                <a:spcPct val="150000"/>
              </a:lnSpc>
              <a:spcBef>
                <a:spcPts val="0"/>
              </a:spcBef>
              <a:spcAft>
                <a:spcPts val="900"/>
              </a:spcAft>
              <a:buFont typeface="Arial" panose="020B0604020202020204" pitchFamily="34" charset="0"/>
              <a:buChar char="•"/>
              <a:defRPr/>
            </a:pPr>
            <a:r>
              <a:rPr lang="en-US" sz="1200" dirty="0"/>
              <a:t>meets at least quarterly, and</a:t>
            </a:r>
          </a:p>
          <a:p>
            <a:pPr marL="342900" indent="-342900">
              <a:lnSpc>
                <a:spcPct val="150000"/>
              </a:lnSpc>
              <a:spcBef>
                <a:spcPts val="0"/>
              </a:spcBef>
              <a:spcAft>
                <a:spcPts val="900"/>
              </a:spcAft>
              <a:buFont typeface="Arial" panose="020B0604020202020204" pitchFamily="34" charset="0"/>
              <a:buChar char="•"/>
              <a:defRPr/>
            </a:pPr>
            <a:r>
              <a:rPr lang="en-US" sz="1200" dirty="0"/>
              <a:t>is composed of the executive commissioner, HHSC division directors, the DSHS commissioner, and public members appointed by the executive commissioner.</a:t>
            </a:r>
          </a:p>
        </p:txBody>
      </p:sp>
      <p:sp>
        <p:nvSpPr>
          <p:cNvPr id="2" name="Slide Number Placeholder 1"/>
          <p:cNvSpPr>
            <a:spLocks noGrp="1"/>
          </p:cNvSpPr>
          <p:nvPr>
            <p:ph type="sldNum" sz="quarter" idx="12"/>
          </p:nvPr>
        </p:nvSpPr>
        <p:spPr/>
        <p:txBody>
          <a:bodyPr/>
          <a:lstStyle/>
          <a:p>
            <a:fld id="{3264D530-B60B-4A5A-91C0-C766C58A4783}" type="slidenum">
              <a:rPr lang="en-US" smtClean="0"/>
              <a:t>5</a:t>
            </a:fld>
            <a:endParaRPr lang="en-US" dirty="0"/>
          </a:p>
        </p:txBody>
      </p:sp>
    </p:spTree>
    <p:extLst>
      <p:ext uri="{BB962C8B-B14F-4D97-AF65-F5344CB8AC3E}">
        <p14:creationId xmlns:p14="http://schemas.microsoft.com/office/powerpoint/2010/main" val="40050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DSHS Rulemaking Process</a:t>
            </a:r>
          </a:p>
        </p:txBody>
      </p:sp>
      <p:sp>
        <p:nvSpPr>
          <p:cNvPr id="7" name="Content Placeholder 6"/>
          <p:cNvSpPr>
            <a:spLocks noGrp="1"/>
          </p:cNvSpPr>
          <p:nvPr>
            <p:ph sz="half" idx="1"/>
          </p:nvPr>
        </p:nvSpPr>
        <p:spPr>
          <a:xfrm>
            <a:off x="2437021" y="1617070"/>
            <a:ext cx="8289973" cy="4739284"/>
          </a:xfrm>
        </p:spPr>
        <p:txBody>
          <a:bodyPr>
            <a:normAutofit/>
          </a:bodyPr>
          <a:lstStyle/>
          <a:p>
            <a:pPr marL="457200" indent="-457200">
              <a:lnSpc>
                <a:spcPct val="100000"/>
              </a:lnSpc>
              <a:spcBef>
                <a:spcPct val="0"/>
              </a:spcBef>
              <a:spcAft>
                <a:spcPts val="1200"/>
              </a:spcAft>
              <a:buFontTx/>
              <a:buAutoNum type="arabicPeriod"/>
            </a:pPr>
            <a:r>
              <a:rPr lang="en-US" altLang="en-US" sz="1200" dirty="0"/>
              <a:t>DSHS staff initiates a new rule, or a rule revision, based on state statute, federal requirement, executive initiative, citizen petition, or stakeholder input.</a:t>
            </a:r>
          </a:p>
          <a:p>
            <a:pPr marL="457200" indent="-457200">
              <a:lnSpc>
                <a:spcPct val="100000"/>
              </a:lnSpc>
              <a:spcBef>
                <a:spcPct val="0"/>
              </a:spcBef>
              <a:spcAft>
                <a:spcPts val="1200"/>
              </a:spcAft>
              <a:buFontTx/>
              <a:buAutoNum type="arabicPeriod"/>
            </a:pPr>
            <a:r>
              <a:rPr lang="en-US" altLang="en-US" sz="1200" dirty="0"/>
              <a:t>The appropriate advisory committee (where required by law or where a committee is available) considers a draft rule and provides input.</a:t>
            </a:r>
          </a:p>
          <a:p>
            <a:pPr marL="457200" indent="-457200">
              <a:lnSpc>
                <a:spcPct val="100000"/>
              </a:lnSpc>
              <a:spcBef>
                <a:spcPct val="0"/>
              </a:spcBef>
              <a:spcAft>
                <a:spcPts val="1200"/>
              </a:spcAft>
              <a:buFontTx/>
              <a:buAutoNum type="arabicPeriod"/>
            </a:pPr>
            <a:r>
              <a:rPr lang="en-US" altLang="en-US" sz="1200" dirty="0"/>
              <a:t>DSHS staff reviews comments from advisory committee and other stakeholders and revises draft rule, as appropriate.</a:t>
            </a:r>
          </a:p>
          <a:p>
            <a:pPr marL="457200" indent="-457200">
              <a:lnSpc>
                <a:spcPct val="100000"/>
              </a:lnSpc>
              <a:spcBef>
                <a:spcPct val="0"/>
              </a:spcBef>
              <a:spcAft>
                <a:spcPts val="1200"/>
              </a:spcAft>
              <a:buFontTx/>
              <a:buAutoNum type="arabicPeriod"/>
            </a:pPr>
            <a:r>
              <a:rPr lang="en-US" altLang="en-US" sz="1200" dirty="0"/>
              <a:t>Executive Council meets to receive public testimony on proposed rule and makes recommendations to the HHSC Executive Commissioner.</a:t>
            </a:r>
          </a:p>
          <a:p>
            <a:pPr marL="457200" indent="-457200">
              <a:lnSpc>
                <a:spcPct val="100000"/>
              </a:lnSpc>
              <a:spcBef>
                <a:spcPct val="0"/>
              </a:spcBef>
              <a:spcAft>
                <a:spcPts val="1200"/>
              </a:spcAft>
              <a:buFontTx/>
              <a:buAutoNum type="arabicPeriod" startAt="5"/>
            </a:pPr>
            <a:r>
              <a:rPr lang="en-US" altLang="en-US" sz="1200" dirty="0"/>
              <a:t>HHSC executive commissioner approves proposed rule for publication in </a:t>
            </a:r>
            <a:r>
              <a:rPr lang="en-US" altLang="en-US" sz="1200" i="1" dirty="0"/>
              <a:t>Texas Register</a:t>
            </a:r>
            <a:r>
              <a:rPr lang="en-US" altLang="en-US" sz="1200" dirty="0"/>
              <a:t>.</a:t>
            </a:r>
          </a:p>
          <a:p>
            <a:pPr marL="457200" indent="-457200">
              <a:lnSpc>
                <a:spcPct val="100000"/>
              </a:lnSpc>
              <a:spcBef>
                <a:spcPct val="0"/>
              </a:spcBef>
              <a:spcAft>
                <a:spcPts val="1200"/>
              </a:spcAft>
              <a:buFontTx/>
              <a:buAutoNum type="arabicPeriod" startAt="5"/>
            </a:pPr>
            <a:r>
              <a:rPr lang="en-US" altLang="en-US" sz="1200" dirty="0"/>
              <a:t>Public comment period runs a minimum of 30 days from date of publication. </a:t>
            </a:r>
          </a:p>
          <a:p>
            <a:pPr marL="457200" indent="-457200">
              <a:lnSpc>
                <a:spcPct val="100000"/>
              </a:lnSpc>
              <a:spcBef>
                <a:spcPct val="0"/>
              </a:spcBef>
              <a:spcAft>
                <a:spcPts val="1200"/>
              </a:spcAft>
              <a:buFontTx/>
              <a:buAutoNum type="arabicPeriod" startAt="7"/>
            </a:pPr>
            <a:r>
              <a:rPr lang="en-US" altLang="en-US" sz="1200" dirty="0"/>
              <a:t>DSHS staff reviews public comments and revises rule as needed.</a:t>
            </a:r>
          </a:p>
          <a:p>
            <a:pPr marL="457200" indent="-457200">
              <a:lnSpc>
                <a:spcPct val="100000"/>
              </a:lnSpc>
              <a:spcBef>
                <a:spcPct val="0"/>
              </a:spcBef>
              <a:spcAft>
                <a:spcPts val="1200"/>
              </a:spcAft>
              <a:buFontTx/>
              <a:buAutoNum type="arabicPeriod" startAt="7"/>
            </a:pPr>
            <a:r>
              <a:rPr lang="en-US" altLang="en-US" sz="1200" dirty="0"/>
              <a:t>DSHS submits proposed rule and public comments to HHSC executive commissioner for approval of final rule.</a:t>
            </a:r>
          </a:p>
          <a:p>
            <a:pPr marL="457200" indent="-457200">
              <a:lnSpc>
                <a:spcPct val="100000"/>
              </a:lnSpc>
              <a:spcBef>
                <a:spcPct val="0"/>
              </a:spcBef>
              <a:spcAft>
                <a:spcPts val="1200"/>
              </a:spcAft>
              <a:buFontTx/>
              <a:buAutoNum type="arabicPeriod" startAt="7"/>
            </a:pPr>
            <a:r>
              <a:rPr lang="en-US" altLang="en-US" sz="1200" dirty="0"/>
              <a:t>DSHS files adopted rule in </a:t>
            </a:r>
            <a:r>
              <a:rPr lang="en-US" altLang="en-US" sz="1200" i="1" dirty="0"/>
              <a:t>Texas Register</a:t>
            </a:r>
            <a:r>
              <a:rPr lang="en-US" altLang="en-US" sz="1200" dirty="0"/>
              <a:t>.</a:t>
            </a:r>
          </a:p>
          <a:p>
            <a:pPr marL="457200" indent="-457200">
              <a:lnSpc>
                <a:spcPct val="100000"/>
              </a:lnSpc>
              <a:spcBef>
                <a:spcPct val="0"/>
              </a:spcBef>
              <a:spcAft>
                <a:spcPts val="1200"/>
              </a:spcAft>
              <a:buFontTx/>
              <a:buAutoNum type="arabicPeriod" startAt="7"/>
            </a:pPr>
            <a:r>
              <a:rPr lang="en-US" altLang="en-US" sz="1200" dirty="0"/>
              <a:t>Rule becomes effective 20 days after filing, unless a later date is specified. </a:t>
            </a:r>
          </a:p>
        </p:txBody>
      </p:sp>
      <p:sp>
        <p:nvSpPr>
          <p:cNvPr id="2" name="Slide Number Placeholder 1"/>
          <p:cNvSpPr>
            <a:spLocks noGrp="1"/>
          </p:cNvSpPr>
          <p:nvPr>
            <p:ph type="sldNum" sz="quarter" idx="12"/>
          </p:nvPr>
        </p:nvSpPr>
        <p:spPr/>
        <p:txBody>
          <a:bodyPr/>
          <a:lstStyle/>
          <a:p>
            <a:fld id="{3264D530-B60B-4A5A-91C0-C766C58A4783}" type="slidenum">
              <a:rPr lang="en-US" smtClean="0"/>
              <a:t>6</a:t>
            </a:fld>
            <a:endParaRPr lang="en-US" dirty="0"/>
          </a:p>
        </p:txBody>
      </p:sp>
    </p:spTree>
    <p:extLst>
      <p:ext uri="{BB962C8B-B14F-4D97-AF65-F5344CB8AC3E}">
        <p14:creationId xmlns:p14="http://schemas.microsoft.com/office/powerpoint/2010/main" val="386279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21" y="136521"/>
            <a:ext cx="8407960" cy="1241347"/>
          </a:xfrm>
        </p:spPr>
        <p:txBody>
          <a:bodyPr/>
          <a:lstStyle/>
          <a:p>
            <a:r>
              <a:rPr lang="en-US" sz="4000" dirty="0"/>
              <a:t>Advisory Committees, Councils, and Task Forces</a:t>
            </a:r>
          </a:p>
        </p:txBody>
      </p:sp>
      <p:sp>
        <p:nvSpPr>
          <p:cNvPr id="3" name="Content Placeholder 2"/>
          <p:cNvSpPr>
            <a:spLocks noGrp="1"/>
          </p:cNvSpPr>
          <p:nvPr>
            <p:ph sz="half" idx="1"/>
          </p:nvPr>
        </p:nvSpPr>
        <p:spPr>
          <a:xfrm>
            <a:off x="2437021" y="1644497"/>
            <a:ext cx="8545611" cy="2947167"/>
          </a:xfrm>
        </p:spPr>
        <p:txBody>
          <a:bodyPr>
            <a:normAutofit lnSpcReduction="10000"/>
          </a:bodyPr>
          <a:lstStyle/>
          <a:p>
            <a:pPr marL="225425" indent="-225425">
              <a:lnSpc>
                <a:spcPct val="150000"/>
              </a:lnSpc>
              <a:spcBef>
                <a:spcPts val="1200"/>
              </a:spcBef>
              <a:buSzPct val="150000"/>
              <a:buFont typeface="Arial" panose="020B0604020202020204" pitchFamily="34" charset="0"/>
              <a:buChar char="•"/>
            </a:pPr>
            <a:r>
              <a:rPr lang="en-US" altLang="en-US" sz="1200" dirty="0">
                <a:cs typeface="Tahoma" panose="020B0604030504040204" pitchFamily="34" charset="0"/>
              </a:rPr>
              <a:t>Most committees, councils or task forces are established by statute. Currently there are 25 active DSHS Advisory Committees.</a:t>
            </a:r>
          </a:p>
          <a:p>
            <a:pPr marL="225425" indent="-225425">
              <a:lnSpc>
                <a:spcPct val="150000"/>
              </a:lnSpc>
              <a:spcBef>
                <a:spcPts val="1200"/>
              </a:spcBef>
              <a:buSzPct val="150000"/>
              <a:buFont typeface="Arial" panose="020B0604020202020204" pitchFamily="34" charset="0"/>
              <a:buChar char="•"/>
            </a:pPr>
            <a:r>
              <a:rPr lang="en-US" altLang="en-US" sz="1200" dirty="0">
                <a:cs typeface="Tahoma" panose="020B0604030504040204" pitchFamily="34" charset="0"/>
              </a:rPr>
              <a:t>Member appointments are made by the Governor, Executive Commissioner, or DSHS Commissioner.</a:t>
            </a:r>
          </a:p>
          <a:p>
            <a:pPr marL="225425" indent="-225425">
              <a:lnSpc>
                <a:spcPct val="150000"/>
              </a:lnSpc>
              <a:spcBef>
                <a:spcPts val="1200"/>
              </a:spcBef>
              <a:buSzPct val="150000"/>
              <a:buFont typeface="Arial" panose="020B0604020202020204" pitchFamily="34" charset="0"/>
              <a:buChar char="•"/>
            </a:pPr>
            <a:r>
              <a:rPr lang="en-US" sz="1200" dirty="0"/>
              <a:t>Advisory committees provide valuable input regarding programs, policies, and rules.</a:t>
            </a:r>
          </a:p>
          <a:p>
            <a:pPr marL="225425" indent="-225425">
              <a:lnSpc>
                <a:spcPct val="160000"/>
              </a:lnSpc>
              <a:spcBef>
                <a:spcPts val="1200"/>
              </a:spcBef>
              <a:buSzPct val="150000"/>
              <a:buFont typeface="Arial" panose="020B0604020202020204" pitchFamily="34" charset="0"/>
              <a:buChar char="•"/>
            </a:pPr>
            <a:r>
              <a:rPr lang="en-US" altLang="en-US" sz="1200" dirty="0">
                <a:cs typeface="Tahoma" panose="020B0604030504040204" pitchFamily="34" charset="0"/>
              </a:rPr>
              <a:t>DSHS and HHS staff provide administrative support.</a:t>
            </a:r>
            <a:endParaRPr lang="en-US" sz="1200" dirty="0"/>
          </a:p>
          <a:p>
            <a:pPr marL="225425" indent="-225425">
              <a:lnSpc>
                <a:spcPct val="150000"/>
              </a:lnSpc>
              <a:spcBef>
                <a:spcPts val="1200"/>
              </a:spcBef>
              <a:buSzPct val="150000"/>
              <a:buFont typeface="Arial" panose="020B0604020202020204" pitchFamily="34" charset="0"/>
              <a:buChar char="•"/>
            </a:pPr>
            <a:r>
              <a:rPr lang="en-US" sz="1200" dirty="0"/>
              <a:t>DSHS and HHS have policies and procedures for providing support and guidance to advisory committees.</a:t>
            </a:r>
          </a:p>
          <a:p>
            <a:pPr marL="225425" indent="-225425">
              <a:lnSpc>
                <a:spcPct val="150000"/>
              </a:lnSpc>
              <a:spcBef>
                <a:spcPts val="1200"/>
              </a:spcBef>
              <a:buSzPct val="150000"/>
              <a:buFont typeface="Arial" panose="020B0604020202020204" pitchFamily="34" charset="0"/>
              <a:buChar char="•"/>
            </a:pPr>
            <a:r>
              <a:rPr lang="en-US" sz="1200" dirty="0"/>
              <a:t>Advisory committees and committee members must follow applicable laws and DSHS rules, including requirements for open meetings and disclosure of public information.</a:t>
            </a:r>
          </a:p>
        </p:txBody>
      </p:sp>
      <p:sp>
        <p:nvSpPr>
          <p:cNvPr id="6" name="Slide Number Placeholder 5"/>
          <p:cNvSpPr>
            <a:spLocks noGrp="1"/>
          </p:cNvSpPr>
          <p:nvPr>
            <p:ph type="sldNum" sz="quarter" idx="12"/>
          </p:nvPr>
        </p:nvSpPr>
        <p:spPr/>
        <p:txBody>
          <a:bodyPr/>
          <a:lstStyle/>
          <a:p>
            <a:fld id="{3264D530-B60B-4A5A-91C0-C766C58A4783}" type="slidenum">
              <a:rPr lang="en-US" smtClean="0"/>
              <a:t>7</a:t>
            </a:fld>
            <a:endParaRPr lang="en-US" dirty="0"/>
          </a:p>
        </p:txBody>
      </p:sp>
    </p:spTree>
    <p:extLst>
      <p:ext uri="{BB962C8B-B14F-4D97-AF65-F5344CB8AC3E}">
        <p14:creationId xmlns:p14="http://schemas.microsoft.com/office/powerpoint/2010/main" val="173707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45887" y="753403"/>
            <a:ext cx="9552094" cy="631164"/>
          </a:xfrm>
        </p:spPr>
        <p:txBody>
          <a:bodyPr/>
          <a:lstStyle/>
          <a:p>
            <a:r>
              <a:rPr lang="en-US" sz="4000" dirty="0"/>
              <a:t>Advisory Committee Responsibilities</a:t>
            </a:r>
          </a:p>
        </p:txBody>
      </p:sp>
      <p:sp>
        <p:nvSpPr>
          <p:cNvPr id="7" name="Content Placeholder 6"/>
          <p:cNvSpPr>
            <a:spLocks noGrp="1"/>
          </p:cNvSpPr>
          <p:nvPr>
            <p:ph sz="half" idx="1"/>
          </p:nvPr>
        </p:nvSpPr>
        <p:spPr>
          <a:xfrm>
            <a:off x="2445887" y="1612490"/>
            <a:ext cx="8536745" cy="2369576"/>
          </a:xfrm>
        </p:spPr>
        <p:txBody>
          <a:bodyPr>
            <a:noAutofit/>
          </a:bodyPr>
          <a:lstStyle/>
          <a:p>
            <a:pPr marL="0" indent="0">
              <a:lnSpc>
                <a:spcPct val="100000"/>
              </a:lnSpc>
              <a:spcAft>
                <a:spcPts val="600"/>
              </a:spcAft>
              <a:buNone/>
              <a:defRPr/>
            </a:pPr>
            <a:r>
              <a:rPr lang="en-US" sz="1200" dirty="0"/>
              <a:t>Unless otherwise described in statute or rules, specific to the committee, advisory committees are generally responsible for:</a:t>
            </a:r>
          </a:p>
          <a:p>
            <a:pPr marL="403225" lvl="1" indent="-171450">
              <a:lnSpc>
                <a:spcPct val="100000"/>
              </a:lnSpc>
              <a:spcBef>
                <a:spcPct val="25000"/>
              </a:spcBef>
              <a:spcAft>
                <a:spcPts val="600"/>
              </a:spcAft>
              <a:buSzPct val="125000"/>
              <a:buFont typeface="Arial" panose="020B0604020202020204" pitchFamily="34" charset="0"/>
              <a:buChar char="•"/>
              <a:defRPr/>
            </a:pPr>
            <a:r>
              <a:rPr lang="en-US" sz="1200" dirty="0"/>
              <a:t>Providing advice in accordance with the statute or rules that govern the committee,</a:t>
            </a:r>
          </a:p>
          <a:p>
            <a:pPr marL="403225" lvl="1" indent="-171450">
              <a:lnSpc>
                <a:spcPct val="100000"/>
              </a:lnSpc>
              <a:spcBef>
                <a:spcPct val="25000"/>
              </a:spcBef>
              <a:spcAft>
                <a:spcPts val="600"/>
              </a:spcAft>
              <a:buSzPct val="125000"/>
              <a:buFont typeface="Arial" panose="020B0604020202020204" pitchFamily="34" charset="0"/>
              <a:buChar char="•"/>
              <a:defRPr/>
            </a:pPr>
            <a:r>
              <a:rPr lang="en-US" sz="1200" dirty="0"/>
              <a:t>transacting official business only during a legally constituted meeting in which a quorum is present,</a:t>
            </a:r>
          </a:p>
          <a:p>
            <a:pPr marL="403225" lvl="1" indent="-171450">
              <a:lnSpc>
                <a:spcPct val="100000"/>
              </a:lnSpc>
              <a:spcBef>
                <a:spcPct val="25000"/>
              </a:spcBef>
              <a:spcAft>
                <a:spcPts val="600"/>
              </a:spcAft>
              <a:buSzPct val="125000"/>
              <a:buFont typeface="Arial" panose="020B0604020202020204" pitchFamily="34" charset="0"/>
              <a:buChar char="•"/>
              <a:defRPr/>
            </a:pPr>
            <a:r>
              <a:rPr lang="en-US" sz="1200" dirty="0"/>
              <a:t>ensuring coordination with appropriate agency staff, and</a:t>
            </a:r>
          </a:p>
          <a:p>
            <a:pPr marL="403225" lvl="1" indent="-171450">
              <a:lnSpc>
                <a:spcPct val="100000"/>
              </a:lnSpc>
              <a:spcBef>
                <a:spcPct val="25000"/>
              </a:spcBef>
              <a:spcAft>
                <a:spcPts val="600"/>
              </a:spcAft>
              <a:buSzPct val="125000"/>
              <a:buFont typeface="Arial" panose="020B0604020202020204" pitchFamily="34" charset="0"/>
              <a:buChar char="•"/>
              <a:defRPr/>
            </a:pPr>
            <a:r>
              <a:rPr lang="en-US" sz="1200" dirty="0"/>
              <a:t>maintaining standard operating procedures, bylaws, or other written documentation for providing operational guidance to the committee.</a:t>
            </a:r>
          </a:p>
        </p:txBody>
      </p:sp>
      <p:sp>
        <p:nvSpPr>
          <p:cNvPr id="2" name="Slide Number Placeholder 1"/>
          <p:cNvSpPr>
            <a:spLocks noGrp="1"/>
          </p:cNvSpPr>
          <p:nvPr>
            <p:ph type="sldNum" sz="quarter" idx="12"/>
          </p:nvPr>
        </p:nvSpPr>
        <p:spPr/>
        <p:txBody>
          <a:bodyPr/>
          <a:lstStyle/>
          <a:p>
            <a:fld id="{3264D530-B60B-4A5A-91C0-C766C58A4783}" type="slidenum">
              <a:rPr lang="en-US" smtClean="0"/>
              <a:t>8</a:t>
            </a:fld>
            <a:endParaRPr lang="en-US" dirty="0"/>
          </a:p>
        </p:txBody>
      </p:sp>
    </p:spTree>
    <p:extLst>
      <p:ext uri="{BB962C8B-B14F-4D97-AF65-F5344CB8AC3E}">
        <p14:creationId xmlns:p14="http://schemas.microsoft.com/office/powerpoint/2010/main" val="32486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62925" y="206477"/>
            <a:ext cx="8382056" cy="1201435"/>
          </a:xfrm>
        </p:spPr>
        <p:txBody>
          <a:bodyPr/>
          <a:lstStyle/>
          <a:p>
            <a:r>
              <a:rPr lang="en-US" sz="4000" dirty="0"/>
              <a:t>Advisory Committee </a:t>
            </a:r>
            <a:br>
              <a:rPr lang="en-US" sz="4000" dirty="0"/>
            </a:br>
            <a:r>
              <a:rPr lang="en-US" sz="4000" dirty="0"/>
              <a:t>Member Responsibilities</a:t>
            </a:r>
            <a:endParaRPr lang="en-US" sz="4000" strike="sngStrike" dirty="0"/>
          </a:p>
        </p:txBody>
      </p:sp>
      <p:sp>
        <p:nvSpPr>
          <p:cNvPr id="2" name="Slide Number Placeholder 1"/>
          <p:cNvSpPr>
            <a:spLocks noGrp="1"/>
          </p:cNvSpPr>
          <p:nvPr>
            <p:ph type="sldNum" sz="quarter" idx="12"/>
          </p:nvPr>
        </p:nvSpPr>
        <p:spPr/>
        <p:txBody>
          <a:bodyPr/>
          <a:lstStyle/>
          <a:p>
            <a:fld id="{3264D530-B60B-4A5A-91C0-C766C58A4783}" type="slidenum">
              <a:rPr lang="en-US" smtClean="0"/>
              <a:t>9</a:t>
            </a:fld>
            <a:endParaRPr lang="en-US" dirty="0"/>
          </a:p>
        </p:txBody>
      </p:sp>
      <p:sp>
        <p:nvSpPr>
          <p:cNvPr id="8" name="TextBox 7">
            <a:extLst>
              <a:ext uri="{FF2B5EF4-FFF2-40B4-BE49-F238E27FC236}">
                <a16:creationId xmlns:a16="http://schemas.microsoft.com/office/drawing/2014/main" id="{3EC350B3-44D3-D12E-C1DF-6BC03C9E04F5}"/>
              </a:ext>
            </a:extLst>
          </p:cNvPr>
          <p:cNvSpPr txBox="1"/>
          <p:nvPr/>
        </p:nvSpPr>
        <p:spPr>
          <a:xfrm>
            <a:off x="2182762" y="1634662"/>
            <a:ext cx="8662219" cy="2699200"/>
          </a:xfrm>
          <a:prstGeom prst="rect">
            <a:avLst/>
          </a:prstGeom>
          <a:noFill/>
        </p:spPr>
        <p:txBody>
          <a:bodyPr wrap="square">
            <a:spAutoFit/>
          </a:bodyPr>
          <a:lstStyle/>
          <a:p>
            <a:pPr>
              <a:spcBef>
                <a:spcPct val="40000"/>
              </a:spcBef>
              <a:spcAft>
                <a:spcPts val="600"/>
              </a:spcAft>
              <a:buSzPct val="125000"/>
            </a:pPr>
            <a:r>
              <a:rPr lang="en-US" sz="1200" dirty="0">
                <a:solidFill>
                  <a:schemeClr val="bg1"/>
                </a:solidFill>
              </a:rPr>
              <a:t>Advisory committee members are generally expected to:</a:t>
            </a:r>
            <a:endParaRPr lang="en-US" altLang="en-US" sz="1200" dirty="0">
              <a:solidFill>
                <a:schemeClr val="bg1"/>
              </a:solidFill>
            </a:endParaRPr>
          </a:p>
          <a:p>
            <a:pPr marL="403225" indent="-171450">
              <a:lnSpc>
                <a:spcPct val="100000"/>
              </a:lnSpc>
              <a:spcBef>
                <a:spcPct val="40000"/>
              </a:spcBef>
              <a:spcAft>
                <a:spcPts val="600"/>
              </a:spcAft>
              <a:buSzPct val="125000"/>
              <a:buFont typeface="Arial" panose="020B0604020202020204" pitchFamily="34" charset="0"/>
              <a:buChar char="•"/>
            </a:pPr>
            <a:r>
              <a:rPr lang="en-US" altLang="en-US" sz="1200" dirty="0">
                <a:solidFill>
                  <a:schemeClr val="bg1"/>
                </a:solidFill>
              </a:rPr>
              <a:t>Attend and participate in regularly scheduled meetings and notify the presiding officer and program staff if you are unable to attend,</a:t>
            </a:r>
          </a:p>
          <a:p>
            <a:pPr marL="403225" indent="-171450">
              <a:lnSpc>
                <a:spcPct val="100000"/>
              </a:lnSpc>
              <a:spcBef>
                <a:spcPct val="40000"/>
              </a:spcBef>
              <a:spcAft>
                <a:spcPts val="600"/>
              </a:spcAft>
              <a:buSzPct val="125000"/>
              <a:buFont typeface="Arial" panose="020B0604020202020204" pitchFamily="34" charset="0"/>
              <a:buChar char="•"/>
            </a:pPr>
            <a:r>
              <a:rPr lang="en-US" altLang="en-US" sz="1200" dirty="0">
                <a:solidFill>
                  <a:schemeClr val="bg1"/>
                </a:solidFill>
              </a:rPr>
              <a:t>notify DSHS staff of changes in membership eligibility status, address, telephone number or an inability to fulfill your responsibilities,</a:t>
            </a:r>
          </a:p>
          <a:p>
            <a:pPr marL="403225" indent="-171450">
              <a:lnSpc>
                <a:spcPct val="100000"/>
              </a:lnSpc>
              <a:spcBef>
                <a:spcPct val="40000"/>
              </a:spcBef>
              <a:spcAft>
                <a:spcPts val="600"/>
              </a:spcAft>
              <a:buSzPct val="125000"/>
              <a:buFont typeface="Arial" panose="020B0604020202020204" pitchFamily="34" charset="0"/>
              <a:buChar char="•"/>
            </a:pPr>
            <a:r>
              <a:rPr lang="en-US" altLang="en-US" sz="1200" dirty="0">
                <a:solidFill>
                  <a:schemeClr val="bg1"/>
                </a:solidFill>
              </a:rPr>
              <a:t>abstain from participation in legislative activity in the name of DSHS or the advisory committee except with specific approval through the agency’s legislative process. (Advisory committee members may represent themselves or other entities in the legislative process.) </a:t>
            </a:r>
          </a:p>
          <a:p>
            <a:pPr marL="403225" lvl="4" indent="-171450">
              <a:lnSpc>
                <a:spcPct val="100000"/>
              </a:lnSpc>
              <a:spcBef>
                <a:spcPct val="25000"/>
              </a:spcBef>
              <a:spcAft>
                <a:spcPts val="600"/>
              </a:spcAft>
              <a:buSzPct val="125000"/>
              <a:buFont typeface="Arial" panose="020B0604020202020204" pitchFamily="34" charset="0"/>
              <a:buChar char="•"/>
            </a:pPr>
            <a:r>
              <a:rPr lang="en-US" sz="1200" dirty="0">
                <a:solidFill>
                  <a:schemeClr val="bg1"/>
                </a:solidFill>
              </a:rPr>
              <a:t>Abstain from discussing, deliberating, or voting on any procurement process that would provide monetary or other gain to you or your family, or that could present, or reasonably appear to present, a conflict of interest. </a:t>
            </a:r>
            <a:endParaRPr lang="en-US" altLang="en-US" sz="1200" dirty="0">
              <a:solidFill>
                <a:schemeClr val="bg1"/>
              </a:solidFill>
              <a:cs typeface="Tahoma" panose="020B0604030504040204" pitchFamily="34" charset="0"/>
            </a:endParaRPr>
          </a:p>
        </p:txBody>
      </p:sp>
    </p:spTree>
    <p:extLst>
      <p:ext uri="{BB962C8B-B14F-4D97-AF65-F5344CB8AC3E}">
        <p14:creationId xmlns:p14="http://schemas.microsoft.com/office/powerpoint/2010/main" val="104260019"/>
      </p:ext>
    </p:extLst>
  </p:cSld>
  <p:clrMapOvr>
    <a:masterClrMapping/>
  </p:clrMapOvr>
</p:sld>
</file>

<file path=ppt/theme/theme1.xml><?xml version="1.0" encoding="utf-8"?>
<a:theme xmlns:a="http://schemas.openxmlformats.org/drawingml/2006/main" name="Dark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 new employee orientation Draft 2.potx" id="{6D0A4777-566B-475B-AB1B-7A02993725E0}" vid="{FD74A46D-E7C3-4CA3-8E28-7B82C7E298BD}"/>
    </a:ext>
  </a:extLst>
</a:theme>
</file>

<file path=ppt/theme/theme2.xml><?xml version="1.0" encoding="utf-8"?>
<a:theme xmlns:a="http://schemas.openxmlformats.org/drawingml/2006/main" name="Bright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 new employee orientation Draft 2.potx" id="{6D0A4777-566B-475B-AB1B-7A02993725E0}" vid="{D1CC0A1B-1CDC-448C-953F-4E90B234976E}"/>
    </a:ext>
  </a:extLst>
</a:theme>
</file>

<file path=ppt/theme/theme3.xml><?xml version="1.0" encoding="utf-8"?>
<a:theme xmlns:a="http://schemas.openxmlformats.org/drawingml/2006/main" name="1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 Member Training.potx" id="{13FBEAB4-C12E-4A22-86C5-00915ABF0392}" vid="{4B8772AD-6C50-428B-BAC9-B0A7246177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3C9473B9FFAD44931B97A5EEA716C7" ma:contentTypeVersion="11" ma:contentTypeDescription="Create a new document." ma:contentTypeScope="" ma:versionID="0d7e60b9a575b360dc8206cdef2e7a34">
  <xsd:schema xmlns:xsd="http://www.w3.org/2001/XMLSchema" xmlns:xs="http://www.w3.org/2001/XMLSchema" xmlns:p="http://schemas.microsoft.com/office/2006/metadata/properties" xmlns:ns2="d29ee822-12bb-4cac-a395-6a21cefb040d" xmlns:ns3="1c6c273b-0851-4e54-a6cc-36f1017367e2" targetNamespace="http://schemas.microsoft.com/office/2006/metadata/properties" ma:root="true" ma:fieldsID="70728b2892fa1d46100e24ae288d6a55" ns2:_="" ns3:_="">
    <xsd:import namespace="d29ee822-12bb-4cac-a395-6a21cefb040d"/>
    <xsd:import namespace="1c6c273b-0851-4e54-a6cc-36f1017367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ee822-12bb-4cac-a395-6a21cefb0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c273b-0851-4e54-a6cc-36f1017367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1AB450-C21D-4D98-8190-57DC4B91944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065E32-257D-4F85-AE00-205F167EEC00}">
  <ds:schemaRefs>
    <ds:schemaRef ds:uri="http://schemas.microsoft.com/sharepoint/v3/contenttype/forms"/>
  </ds:schemaRefs>
</ds:datastoreItem>
</file>

<file path=customXml/itemProps3.xml><?xml version="1.0" encoding="utf-8"?>
<ds:datastoreItem xmlns:ds="http://schemas.openxmlformats.org/officeDocument/2006/customXml" ds:itemID="{3462A03D-AD0E-41B8-BAFE-F86630ACC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ee822-12bb-4cac-a395-6a21cefb040d"/>
    <ds:schemaRef ds:uri="1c6c273b-0851-4e54-a6cc-36f1017367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DSHS new employee orientation Draft 2</Template>
  <TotalTime>27213</TotalTime>
  <Words>2546</Words>
  <Application>Microsoft Office PowerPoint</Application>
  <PresentationFormat>Widescreen</PresentationFormat>
  <Paragraphs>222</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Rockwell</vt:lpstr>
      <vt:lpstr>Tahoma</vt:lpstr>
      <vt:lpstr>Verdana</vt:lpstr>
      <vt:lpstr>Dark Room</vt:lpstr>
      <vt:lpstr>Bright Room</vt:lpstr>
      <vt:lpstr>1_Dark Room</vt:lpstr>
      <vt:lpstr>Advisory Committee Member Training</vt:lpstr>
      <vt:lpstr>Welcome</vt:lpstr>
      <vt:lpstr>Texas Legislature, Rules,  and Advisory Committees</vt:lpstr>
      <vt:lpstr>Legislature and State Agencies</vt:lpstr>
      <vt:lpstr>HHS Executive Council</vt:lpstr>
      <vt:lpstr>DSHS Rulemaking Process</vt:lpstr>
      <vt:lpstr>Advisory Committees, Councils, and Task Forces</vt:lpstr>
      <vt:lpstr>Advisory Committee Responsibilities</vt:lpstr>
      <vt:lpstr>Advisory Committee  Member Responsibilities</vt:lpstr>
      <vt:lpstr>Advisory Committees and  Open Meetings</vt:lpstr>
      <vt:lpstr>Advisory Committees and  Public Information Access</vt:lpstr>
      <vt:lpstr>Open Meetings and  Public Information Training</vt:lpstr>
      <vt:lpstr>Ethics Rules and Policies</vt:lpstr>
      <vt:lpstr>Thank you for contributing your time and services  with the Department of State Health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DSHS</dc:title>
  <dc:creator>Carolyn Bivens</dc:creator>
  <cp:lastModifiedBy>Castillo,Jacqueline (DSHS)</cp:lastModifiedBy>
  <cp:revision>582</cp:revision>
  <dcterms:created xsi:type="dcterms:W3CDTF">2017-09-14T12:16:15Z</dcterms:created>
  <dcterms:modified xsi:type="dcterms:W3CDTF">2023-06-21T15:49:26Z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0x010100EB3C9473B9FFAD44931B97A5EEA716C7</vt:lpwstr>
  </property>
</Properties>
</file>