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4"/>
    <p:sldMasterId id="2147483683" r:id="rId5"/>
    <p:sldMasterId id="2147483708" r:id="rId6"/>
  </p:sldMasterIdLst>
  <p:notesMasterIdLst>
    <p:notesMasterId r:id="rId18"/>
  </p:notesMasterIdLst>
  <p:handoutMasterIdLst>
    <p:handoutMasterId r:id="rId19"/>
  </p:handoutMasterIdLst>
  <p:sldIdLst>
    <p:sldId id="256" r:id="rId7"/>
    <p:sldId id="389" r:id="rId8"/>
    <p:sldId id="390" r:id="rId9"/>
    <p:sldId id="399" r:id="rId10"/>
    <p:sldId id="327" r:id="rId11"/>
    <p:sldId id="393" r:id="rId12"/>
    <p:sldId id="394" r:id="rId13"/>
    <p:sldId id="395" r:id="rId14"/>
    <p:sldId id="396" r:id="rId15"/>
    <p:sldId id="400" r:id="rId16"/>
    <p:sldId id="398" r:id="rId17"/>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02666C-8784-4ACA-A83A-52647807FF56}">
          <p14:sldIdLst>
            <p14:sldId id="256"/>
            <p14:sldId id="389"/>
            <p14:sldId id="390"/>
            <p14:sldId id="399"/>
            <p14:sldId id="327"/>
            <p14:sldId id="393"/>
            <p14:sldId id="394"/>
            <p14:sldId id="395"/>
            <p14:sldId id="396"/>
            <p14:sldId id="400"/>
            <p14:sldId id="39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DDDDDD"/>
    <a:srgbClr val="C5DDF4"/>
    <a:srgbClr val="1E3C79"/>
    <a:srgbClr val="1E3C78"/>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73492" autoAdjust="0"/>
  </p:normalViewPr>
  <p:slideViewPr>
    <p:cSldViewPr snapToGrid="0">
      <p:cViewPr varScale="1">
        <p:scale>
          <a:sx n="59" d="100"/>
          <a:sy n="59" d="100"/>
        </p:scale>
        <p:origin x="1536" y="7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1" d="100"/>
          <a:sy n="111" d="100"/>
        </p:scale>
        <p:origin x="244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BDBBA28D-74A4-47BF-B185-9A48EF5D3679}" type="slidenum">
              <a:rPr lang="en-US" smtClean="0"/>
              <a:t>‹#›</a:t>
            </a:fld>
            <a:endParaRPr lang="en-US" dirty="0"/>
          </a:p>
        </p:txBody>
      </p:sp>
    </p:spTree>
    <p:extLst>
      <p:ext uri="{BB962C8B-B14F-4D97-AF65-F5344CB8AC3E}">
        <p14:creationId xmlns:p14="http://schemas.microsoft.com/office/powerpoint/2010/main" val="1948206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B7A04413-4EC4-4435-9D26-A959D72CBD26}" type="datetimeFigureOut">
              <a:rPr lang="en-US" smtClean="0"/>
              <a:t>6/28/2023</a:t>
            </a:fld>
            <a:endParaRPr lang="en-US" dirty="0"/>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8656873-B2E2-48BF-9A24-BF2F9089EE63}" type="slidenum">
              <a:rPr lang="en-US" smtClean="0"/>
              <a:t>‹#›</a:t>
            </a:fld>
            <a:endParaRPr lang="en-US" dirty="0"/>
          </a:p>
        </p:txBody>
      </p:sp>
      <p:sp>
        <p:nvSpPr>
          <p:cNvPr id="20" name="Slide Image Placeholder 3"/>
          <p:cNvSpPr>
            <a:spLocks noGrp="1" noRot="1" noChangeAspect="1"/>
          </p:cNvSpPr>
          <p:nvPr>
            <p:ph type="sldImg" idx="2"/>
          </p:nvPr>
        </p:nvSpPr>
        <p:spPr>
          <a:xfrm>
            <a:off x="912586" y="691563"/>
            <a:ext cx="2670628" cy="2002529"/>
          </a:xfrm>
          <a:prstGeom prst="rect">
            <a:avLst/>
          </a:prstGeom>
          <a:noFill/>
          <a:ln w="12700">
            <a:solidFill>
              <a:prstClr val="black"/>
            </a:solidFill>
          </a:ln>
        </p:spPr>
        <p:txBody>
          <a:bodyPr vert="horz" lIns="91440" tIns="45720" rIns="91440" bIns="45720" rtlCol="0" anchor="ctr"/>
          <a:lstStyle/>
          <a:p>
            <a:endParaRPr lang="en-US" dirty="0"/>
          </a:p>
        </p:txBody>
      </p:sp>
      <p:sp>
        <p:nvSpPr>
          <p:cNvPr id="21" name="Notes Placeholder 4"/>
          <p:cNvSpPr>
            <a:spLocks noGrp="1"/>
          </p:cNvSpPr>
          <p:nvPr>
            <p:ph type="body" sz="quarter" idx="3"/>
          </p:nvPr>
        </p:nvSpPr>
        <p:spPr>
          <a:xfrm>
            <a:off x="4565905" y="691563"/>
            <a:ext cx="4142666" cy="5473380"/>
          </a:xfrm>
          <a:prstGeom prst="rect">
            <a:avLst/>
          </a:prstGeom>
        </p:spPr>
        <p:txBody>
          <a:bodyPr vert="horz" lIns="91440" tIns="45720" rIns="91440" bIns="45720" rtlCol="0"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2" name="Straight Connector 21"/>
          <p:cNvCxnSpPr/>
          <p:nvPr/>
        </p:nvCxnSpPr>
        <p:spPr>
          <a:xfrm>
            <a:off x="533400" y="4458208"/>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3400" y="47933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33400" y="51408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3400" y="41075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3400" y="54791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33400" y="37692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3400" y="3087190"/>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33400" y="34217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33400" y="58266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33400" y="61649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746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4" name="Slide Number Placeholder 3"/>
          <p:cNvSpPr>
            <a:spLocks noGrp="1"/>
          </p:cNvSpPr>
          <p:nvPr>
            <p:ph type="sldNum" sz="quarter" idx="10"/>
          </p:nvPr>
        </p:nvSpPr>
        <p:spPr/>
        <p:txBody>
          <a:bodyPr/>
          <a:lstStyle/>
          <a:p>
            <a:fld id="{E8656873-B2E2-48BF-9A24-BF2F9089EE63}" type="slidenum">
              <a:rPr lang="en-US" smtClean="0"/>
              <a:t>1</a:t>
            </a:fld>
            <a:endParaRPr lang="en-US" dirty="0"/>
          </a:p>
        </p:txBody>
      </p:sp>
      <p:sp>
        <p:nvSpPr>
          <p:cNvPr id="5" name="Notes Placeholder 2">
            <a:extLst>
              <a:ext uri="{FF2B5EF4-FFF2-40B4-BE49-F238E27FC236}">
                <a16:creationId xmlns:a16="http://schemas.microsoft.com/office/drawing/2014/main" id="{8BACF4C0-700E-4501-B1BA-8999C3F457CD}"/>
              </a:ext>
            </a:extLst>
          </p:cNvPr>
          <p:cNvSpPr txBox="1">
            <a:spLocks/>
          </p:cNvSpPr>
          <p:nvPr/>
        </p:nvSpPr>
        <p:spPr>
          <a:xfrm>
            <a:off x="4565905" y="691563"/>
            <a:ext cx="4142666" cy="5473380"/>
          </a:xfrm>
          <a:prstGeom prst="rect">
            <a:avLst/>
          </a:prstGeom>
        </p:spPr>
        <p:txBody>
          <a:bodyPr vert="horz" lIns="91440" tIns="45720" rIns="91440" bIns="45720" rtlCol="0" anchor="t"/>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600" dirty="0">
                <a:latin typeface="Verdana" panose="020B0604030504040204" pitchFamily="34" charset="0"/>
                <a:ea typeface="Verdana" panose="020B0604030504040204" pitchFamily="34" charset="0"/>
                <a:cs typeface="Verdana" panose="020B0604030504040204" pitchFamily="34" charset="0"/>
              </a:rPr>
              <a:t>[Title Slide]</a:t>
            </a:r>
          </a:p>
          <a:p>
            <a:endParaRPr lang="en-US" sz="1600" dirty="0">
              <a:latin typeface="Verdana" panose="020B0604030504040204" pitchFamily="34" charset="0"/>
              <a:ea typeface="Verdana" panose="020B0604030504040204" pitchFamily="34" charset="0"/>
              <a:cs typeface="Verdana" panose="020B0604030504040204" pitchFamily="34" charset="0"/>
            </a:endParaRPr>
          </a:p>
          <a:p>
            <a:r>
              <a:rPr lang="en-US" sz="1600" dirty="0">
                <a:latin typeface="Verdana" panose="020B0604030504040204" pitchFamily="34" charset="0"/>
                <a:ea typeface="Verdana" panose="020B0604030504040204" pitchFamily="34" charset="0"/>
                <a:cs typeface="Verdana" panose="020B0604030504040204" pitchFamily="34" charset="0"/>
              </a:rPr>
              <a:t>Hello. </a:t>
            </a:r>
          </a:p>
          <a:p>
            <a:endParaRPr lang="en-US" sz="1600" dirty="0">
              <a:latin typeface="Verdana" panose="020B0604030504040204" pitchFamily="34" charset="0"/>
              <a:ea typeface="Verdana" panose="020B0604030504040204" pitchFamily="34" charset="0"/>
              <a:cs typeface="Verdana" panose="020B0604030504040204" pitchFamily="34" charset="0"/>
            </a:endParaRPr>
          </a:p>
          <a:p>
            <a:r>
              <a:rPr lang="en-US" sz="1600" dirty="0">
                <a:latin typeface="Verdana" panose="020B0604030504040204" pitchFamily="34" charset="0"/>
                <a:ea typeface="Verdana" panose="020B0604030504040204" pitchFamily="34" charset="0"/>
                <a:cs typeface="Verdana" panose="020B0604030504040204" pitchFamily="34" charset="0"/>
              </a:rPr>
              <a:t>This is the overview module of the training that will help orient you to the Department of State Health Services and your new role as an advisory committee member.</a:t>
            </a:r>
          </a:p>
          <a:p>
            <a:endParaRPr lang="en-US" sz="1600" dirty="0">
              <a:latin typeface="Verdana" panose="020B0604030504040204" pitchFamily="34" charset="0"/>
              <a:ea typeface="Verdana" panose="020B0604030504040204" pitchFamily="34" charset="0"/>
              <a:cs typeface="Verdana" panose="020B0604030504040204" pitchFamily="34" charset="0"/>
            </a:endParaRPr>
          </a:p>
          <a:p>
            <a:r>
              <a:rPr lang="en-US" sz="1600" dirty="0">
                <a:latin typeface="Verdana" panose="020B0604030504040204" pitchFamily="34" charset="0"/>
                <a:ea typeface="Verdana" panose="020B0604030504040204" pitchFamily="34" charset="0"/>
                <a:cs typeface="Verdana" panose="020B0604030504040204" pitchFamily="34" charset="0"/>
              </a:rPr>
              <a:t>It is part of a series of short training modules, each lasting just a few minutes.</a:t>
            </a:r>
          </a:p>
        </p:txBody>
      </p:sp>
      <p:sp>
        <p:nvSpPr>
          <p:cNvPr id="3" name="Notes Placeholder 2">
            <a:extLst>
              <a:ext uri="{FF2B5EF4-FFF2-40B4-BE49-F238E27FC236}">
                <a16:creationId xmlns:a16="http://schemas.microsoft.com/office/drawing/2014/main" id="{479A410F-3DE0-D45F-15FB-52B0080B9E7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2824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p:txBody>
          <a:bodyPr/>
          <a:lstStyle/>
          <a:p>
            <a:r>
              <a:rPr lang="en-US" sz="1600" dirty="0">
                <a:latin typeface="Verdana" panose="020B0604030504040204" pitchFamily="34" charset="0"/>
                <a:ea typeface="Verdana" panose="020B0604030504040204" pitchFamily="34" charset="0"/>
              </a:rPr>
              <a:t>These are some helpful resource links. The DSHS website is updated regularly and contains many resources for expanding your knowledge of the HHS System, DSHS, and the state’s Advisory Committees.</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Reach out to your DSHS advisory committee support staff with any questions, as well.</a:t>
            </a:r>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10</a:t>
            </a:fld>
            <a:endParaRPr lang="en-US" dirty="0"/>
          </a:p>
        </p:txBody>
      </p:sp>
    </p:spTree>
    <p:extLst>
      <p:ext uri="{BB962C8B-B14F-4D97-AF65-F5344CB8AC3E}">
        <p14:creationId xmlns:p14="http://schemas.microsoft.com/office/powerpoint/2010/main" val="644159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11</a:t>
            </a:fld>
            <a:endParaRPr lang="en-US" dirty="0"/>
          </a:p>
        </p:txBody>
      </p:sp>
      <p:sp>
        <p:nvSpPr>
          <p:cNvPr id="5" name="Notes Placeholder 2">
            <a:extLst>
              <a:ext uri="{FF2B5EF4-FFF2-40B4-BE49-F238E27FC236}">
                <a16:creationId xmlns:a16="http://schemas.microsoft.com/office/drawing/2014/main" id="{CA854251-7BC8-4584-8916-402D4CBC239F}"/>
              </a:ext>
            </a:extLst>
          </p:cNvPr>
          <p:cNvSpPr txBox="1">
            <a:spLocks/>
          </p:cNvSpPr>
          <p:nvPr/>
        </p:nvSpPr>
        <p:spPr>
          <a:xfrm>
            <a:off x="4565905" y="691563"/>
            <a:ext cx="4142666" cy="5473380"/>
          </a:xfrm>
          <a:prstGeom prst="rect">
            <a:avLst/>
          </a:prstGeom>
        </p:spPr>
        <p:txBody>
          <a:bodyPr vert="horz" lIns="91440" tIns="45720" rIns="91440" bIns="45720" rtlCol="0" anchor="t"/>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2000">
                <a:latin typeface="Verdana" panose="020B0604030504040204" pitchFamily="34" charset="0"/>
                <a:ea typeface="Verdana" panose="020B0604030504040204" pitchFamily="34" charset="0"/>
              </a:rPr>
              <a:t>From all of us at the Department of State Health Services, we thank you for your service as an advisory committee member.</a:t>
            </a:r>
            <a:endParaRPr lang="en-US" sz="2000" dirty="0">
              <a:latin typeface="Verdana" panose="020B0604030504040204" pitchFamily="34" charset="0"/>
              <a:ea typeface="Verdana" panose="020B0604030504040204" pitchFamily="34" charset="0"/>
            </a:endParaRPr>
          </a:p>
        </p:txBody>
      </p:sp>
      <p:sp>
        <p:nvSpPr>
          <p:cNvPr id="3" name="Notes Placeholder 2">
            <a:extLst>
              <a:ext uri="{FF2B5EF4-FFF2-40B4-BE49-F238E27FC236}">
                <a16:creationId xmlns:a16="http://schemas.microsoft.com/office/drawing/2014/main" id="{BBF9AB6F-B14F-6B7B-8A63-29874746544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rPr>
              <a:t>Thank you for your contributions of time and service to the DSHS Advisory Committees. This concludes our high-level overview of DSHS. </a:t>
            </a:r>
          </a:p>
        </p:txBody>
      </p:sp>
    </p:spTree>
    <p:extLst>
      <p:ext uri="{BB962C8B-B14F-4D97-AF65-F5344CB8AC3E}">
        <p14:creationId xmlns:p14="http://schemas.microsoft.com/office/powerpoint/2010/main" val="3321076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4" name="Slide Number Placeholder 3"/>
          <p:cNvSpPr>
            <a:spLocks noGrp="1"/>
          </p:cNvSpPr>
          <p:nvPr>
            <p:ph type="sldNum" sz="quarter" idx="10"/>
          </p:nvPr>
        </p:nvSpPr>
        <p:spPr/>
        <p:txBody>
          <a:bodyPr/>
          <a:lstStyle/>
          <a:p>
            <a:fld id="{E8656873-B2E2-48BF-9A24-BF2F9089EE63}" type="slidenum">
              <a:rPr lang="en-US" smtClean="0"/>
              <a:t>2</a:t>
            </a:fld>
            <a:endParaRPr lang="en-US" dirty="0"/>
          </a:p>
        </p:txBody>
      </p:sp>
      <p:sp>
        <p:nvSpPr>
          <p:cNvPr id="5" name="Notes Placeholder 2">
            <a:extLst>
              <a:ext uri="{FF2B5EF4-FFF2-40B4-BE49-F238E27FC236}">
                <a16:creationId xmlns:a16="http://schemas.microsoft.com/office/drawing/2014/main" id="{32C7C050-D2DE-44B5-A356-CFB8A80D33B3}"/>
              </a:ext>
            </a:extLst>
          </p:cNvPr>
          <p:cNvSpPr txBox="1">
            <a:spLocks/>
          </p:cNvSpPr>
          <p:nvPr/>
        </p:nvSpPr>
        <p:spPr>
          <a:xfrm>
            <a:off x="4565905" y="691563"/>
            <a:ext cx="4142666" cy="5473380"/>
          </a:xfrm>
          <a:prstGeom prst="rect">
            <a:avLst/>
          </a:prstGeom>
        </p:spPr>
        <p:txBody>
          <a:bodyPr vert="horz" lIns="91440" tIns="45720" rIns="91440" bIns="45720" rtlCol="0" anchor="t"/>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400" dirty="0">
                <a:latin typeface="Verdana" panose="020B0604030504040204" pitchFamily="34" charset="0"/>
                <a:ea typeface="Verdana" panose="020B0604030504040204" pitchFamily="34" charset="0"/>
                <a:cs typeface="Verdana" panose="020B0604030504040204" pitchFamily="34" charset="0"/>
              </a:rPr>
              <a:t>We want to welcome you to your advisory committee service with the Department of State Health Services.</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As an advisory committee member, you are fulfilling a vital role in helping meet the agency’s mission. </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Your input regarding our programs, policies and rules will help DSHS to be more responsive and effective in addressing statewide needs and to ensure that Texans have access to effective public health services.</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Please let your advisory committee support staff know your questions following completing your training.</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On behalf of the agency, we </a:t>
            </a:r>
            <a:r>
              <a:rPr lang="en-US" sz="1400" i="1" dirty="0">
                <a:latin typeface="Verdana" panose="020B0604030504040204" pitchFamily="34" charset="0"/>
                <a:ea typeface="Verdana" panose="020B0604030504040204" pitchFamily="34" charset="0"/>
                <a:cs typeface="Verdana" panose="020B0604030504040204" pitchFamily="34" charset="0"/>
              </a:rPr>
              <a:t>thank you</a:t>
            </a:r>
            <a:r>
              <a:rPr lang="en-US" sz="1400" dirty="0">
                <a:latin typeface="Verdana" panose="020B0604030504040204" pitchFamily="34" charset="0"/>
                <a:ea typeface="Verdana" panose="020B0604030504040204" pitchFamily="34" charset="0"/>
                <a:cs typeface="Verdana" panose="020B0604030504040204" pitchFamily="34" charset="0"/>
              </a:rPr>
              <a:t> for your service.</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Let’s get started. </a:t>
            </a:r>
          </a:p>
          <a:p>
            <a:endParaRPr lang="en-US" dirty="0"/>
          </a:p>
        </p:txBody>
      </p:sp>
      <p:sp>
        <p:nvSpPr>
          <p:cNvPr id="3" name="Notes Placeholder 2">
            <a:extLst>
              <a:ext uri="{FF2B5EF4-FFF2-40B4-BE49-F238E27FC236}">
                <a16:creationId xmlns:a16="http://schemas.microsoft.com/office/drawing/2014/main" id="{29A355F3-59D9-75A8-9283-8E26D7D1452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rPr>
              <a:t>Welcome to the Texas Department of State Health Services (DSHS) Advisory Committees’ new member training, </a:t>
            </a:r>
            <a:r>
              <a:rPr lang="en-US" sz="1200" i="1" dirty="0">
                <a:latin typeface="Verdana" panose="020B0604030504040204" pitchFamily="34" charset="0"/>
                <a:ea typeface="Verdana" panose="020B0604030504040204" pitchFamily="34" charset="0"/>
              </a:rPr>
              <a:t>Module One – Agency Overview</a:t>
            </a:r>
            <a:r>
              <a:rPr lang="en-US" sz="1200" dirty="0">
                <a:latin typeface="Verdana" panose="020B0604030504040204" pitchFamily="34" charset="0"/>
                <a:ea typeface="Verdana" panose="020B0604030504040204" pitchFamily="34" charset="0"/>
              </a:rPr>
              <a:t>.</a:t>
            </a:r>
          </a:p>
          <a:p>
            <a:endParaRPr lang="en-US" sz="1200" dirty="0">
              <a:latin typeface="Verdana" panose="020B0604030504040204" pitchFamily="34" charset="0"/>
              <a:ea typeface="Verdana" panose="020B0604030504040204" pitchFamily="34" charset="0"/>
            </a:endParaRPr>
          </a:p>
          <a:p>
            <a:r>
              <a:rPr lang="en-US" sz="1200" dirty="0">
                <a:latin typeface="Verdana" panose="020B0604030504040204" pitchFamily="34" charset="0"/>
                <a:ea typeface="Verdana" panose="020B0604030504040204" pitchFamily="34" charset="0"/>
              </a:rPr>
              <a:t>Thank you for your desire to serve a vital role in helping meet the agency’s mission by providing valuable input regarding agency programs, policies, and rules to ensure that Texans have access to effective public heath services and live, work, and play in safe, healthy communities.</a:t>
            </a:r>
          </a:p>
          <a:p>
            <a:endParaRPr lang="en-US" sz="12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US" sz="1200" dirty="0">
                <a:latin typeface="Verdana" panose="020B0604030504040204" pitchFamily="34" charset="0"/>
                <a:ea typeface="Verdana" panose="020B0604030504040204" pitchFamily="34" charset="0"/>
              </a:rPr>
              <a:t>Read or listen to this presentation and the additional training modules,</a:t>
            </a:r>
          </a:p>
          <a:p>
            <a:pPr marL="171450" indent="-171450">
              <a:buFont typeface="Arial" panose="020B0604020202020204" pitchFamily="34" charset="0"/>
              <a:buChar char="•"/>
            </a:pPr>
            <a:r>
              <a:rPr lang="en-US" sz="1200" dirty="0">
                <a:latin typeface="Verdana" panose="020B0604030504040204" pitchFamily="34" charset="0"/>
                <a:ea typeface="Verdana" panose="020B0604030504040204" pitchFamily="34" charset="0"/>
              </a:rPr>
              <a:t>Refer to them, as needed, and</a:t>
            </a:r>
          </a:p>
          <a:p>
            <a:pPr marL="171450" indent="-171450">
              <a:buFont typeface="Arial" panose="020B0604020202020204" pitchFamily="34" charset="0"/>
              <a:buChar char="•"/>
            </a:pPr>
            <a:r>
              <a:rPr lang="en-US" sz="1200" dirty="0">
                <a:latin typeface="Verdana" panose="020B0604030504040204" pitchFamily="34" charset="0"/>
                <a:ea typeface="Verdana" panose="020B0604030504040204" pitchFamily="34" charset="0"/>
              </a:rPr>
              <a:t>If you have questions or problems, please ask.</a:t>
            </a:r>
          </a:p>
          <a:p>
            <a:endParaRPr lang="en-US" sz="1200" dirty="0">
              <a:latin typeface="Verdana" panose="020B0604030504040204" pitchFamily="34" charset="0"/>
              <a:ea typeface="Verdana" panose="020B0604030504040204" pitchFamily="34" charset="0"/>
            </a:endParaRPr>
          </a:p>
          <a:p>
            <a:r>
              <a:rPr lang="en-US" sz="1200" dirty="0">
                <a:latin typeface="Verdana" panose="020B0604030504040204" pitchFamily="34" charset="0"/>
                <a:ea typeface="Verdana" panose="020B0604030504040204" pitchFamily="34" charset="0"/>
              </a:rPr>
              <a:t>Thank you for your service.</a:t>
            </a:r>
          </a:p>
        </p:txBody>
      </p:sp>
    </p:spTree>
    <p:extLst>
      <p:ext uri="{BB962C8B-B14F-4D97-AF65-F5344CB8AC3E}">
        <p14:creationId xmlns:p14="http://schemas.microsoft.com/office/powerpoint/2010/main" val="1011582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p:txBody>
          <a:bodyPr/>
          <a:lstStyle/>
          <a:p>
            <a:r>
              <a:rPr lang="en-US" sz="1600" dirty="0">
                <a:latin typeface="Verdana" panose="020B0604030504040204" pitchFamily="34" charset="0"/>
                <a:ea typeface="Verdana" panose="020B0604030504040204" pitchFamily="34" charset="0"/>
                <a:cs typeface="Verdana" panose="020B0604030504040204" pitchFamily="34" charset="0"/>
              </a:rPr>
              <a:t>This first module covers some basic information about the Texas Department of State Health Services. </a:t>
            </a:r>
          </a:p>
          <a:p>
            <a:endParaRPr lang="en-US" sz="1600" dirty="0">
              <a:latin typeface="Verdana" panose="020B0604030504040204" pitchFamily="34" charset="0"/>
              <a:ea typeface="Verdana" panose="020B0604030504040204" pitchFamily="34" charset="0"/>
              <a:cs typeface="Verdana" panose="020B0604030504040204" pitchFamily="34" charset="0"/>
            </a:endParaRPr>
          </a:p>
          <a:p>
            <a:r>
              <a:rPr lang="en-US" sz="1600" dirty="0">
                <a:latin typeface="Verdana" panose="020B0604030504040204" pitchFamily="34" charset="0"/>
                <a:ea typeface="Verdana" panose="020B0604030504040204" pitchFamily="34" charset="0"/>
                <a:cs typeface="Verdana" panose="020B0604030504040204" pitchFamily="34" charset="0"/>
              </a:rPr>
              <a:t>In other modules, we’ll cover your roles and responsibilities as an advisory committee member and other information to help you to be successful in your service. </a:t>
            </a:r>
          </a:p>
          <a:p>
            <a:endParaRPr lang="en-US" sz="1600" dirty="0">
              <a:latin typeface="Verdana" panose="020B0604030504040204" pitchFamily="34" charset="0"/>
              <a:ea typeface="Verdana" panose="020B0604030504040204" pitchFamily="34" charset="0"/>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E8656873-B2E2-48BF-9A24-BF2F9089EE63}" type="slidenum">
              <a:rPr lang="en-US" smtClean="0"/>
              <a:t>3</a:t>
            </a:fld>
            <a:endParaRPr lang="en-US" dirty="0"/>
          </a:p>
        </p:txBody>
      </p:sp>
    </p:spTree>
    <p:extLst>
      <p:ext uri="{BB962C8B-B14F-4D97-AF65-F5344CB8AC3E}">
        <p14:creationId xmlns:p14="http://schemas.microsoft.com/office/powerpoint/2010/main" val="1013863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4" name="Slide Number Placeholder 3"/>
          <p:cNvSpPr>
            <a:spLocks noGrp="1"/>
          </p:cNvSpPr>
          <p:nvPr>
            <p:ph type="sldNum" sz="quarter" idx="10"/>
          </p:nvPr>
        </p:nvSpPr>
        <p:spPr/>
        <p:txBody>
          <a:bodyPr/>
          <a:lstStyle/>
          <a:p>
            <a:fld id="{E8656873-B2E2-48BF-9A24-BF2F9089EE63}" type="slidenum">
              <a:rPr lang="en-US" smtClean="0"/>
              <a:t>4</a:t>
            </a:fld>
            <a:endParaRPr lang="en-US" dirty="0"/>
          </a:p>
        </p:txBody>
      </p:sp>
      <p:sp>
        <p:nvSpPr>
          <p:cNvPr id="5" name="Notes Placeholder 2">
            <a:extLst>
              <a:ext uri="{FF2B5EF4-FFF2-40B4-BE49-F238E27FC236}">
                <a16:creationId xmlns:a16="http://schemas.microsoft.com/office/drawing/2014/main" id="{78945203-0977-47C8-A6EE-65350C3C4BB5}"/>
              </a:ext>
            </a:extLst>
          </p:cNvPr>
          <p:cNvSpPr txBox="1">
            <a:spLocks/>
          </p:cNvSpPr>
          <p:nvPr/>
        </p:nvSpPr>
        <p:spPr>
          <a:xfrm>
            <a:off x="4565905" y="691563"/>
            <a:ext cx="4142666" cy="5473380"/>
          </a:xfrm>
          <a:prstGeom prst="rect">
            <a:avLst/>
          </a:prstGeom>
        </p:spPr>
        <p:txBody>
          <a:bodyPr vert="horz" lIns="91440" tIns="45720" rIns="91440" bIns="45720" rtlCol="0" anchor="t"/>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600" dirty="0">
                <a:latin typeface="Verdana" panose="020B0604030504040204" pitchFamily="34" charset="0"/>
                <a:ea typeface="Verdana" panose="020B0604030504040204" pitchFamily="34" charset="0"/>
              </a:rPr>
              <a:t>Our focus as an agency is public and population health.</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The agency vision is “A Healthy Texas.”</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The agency mission is “To improve the health, safety and well-being of Texans through good stewardship of public resources, and a focus on core public health functions.” </a:t>
            </a:r>
          </a:p>
          <a:p>
            <a:endParaRPr lang="en-US" dirty="0"/>
          </a:p>
        </p:txBody>
      </p:sp>
      <p:sp>
        <p:nvSpPr>
          <p:cNvPr id="3" name="Notes Placeholder 2">
            <a:extLst>
              <a:ext uri="{FF2B5EF4-FFF2-40B4-BE49-F238E27FC236}">
                <a16:creationId xmlns:a16="http://schemas.microsoft.com/office/drawing/2014/main" id="{45A79026-0075-0F6A-3343-A89D0207F957}"/>
              </a:ext>
            </a:extLst>
          </p:cNvPr>
          <p:cNvSpPr>
            <a:spLocks noGrp="1"/>
          </p:cNvSpPr>
          <p:nvPr>
            <p:ph type="body" idx="1"/>
          </p:nvPr>
        </p:nvSpPr>
        <p:spPr/>
        <p:txBody>
          <a:bodyPr/>
          <a:lstStyle/>
          <a:p>
            <a:r>
              <a:rPr lang="en-US" dirty="0"/>
              <a:t>These are the three guiding principles of the Department of State Health Services:</a:t>
            </a:r>
          </a:p>
          <a:p>
            <a:endParaRPr lang="en-US" b="0" dirty="0"/>
          </a:p>
          <a:p>
            <a:pPr marL="342900" indent="-342900">
              <a:buFont typeface="Arial" panose="020B0604020202020204" pitchFamily="34" charset="0"/>
              <a:buChar char="•"/>
            </a:pPr>
            <a:r>
              <a:rPr lang="en-US" sz="1200" b="0" dirty="0"/>
              <a:t>Our </a:t>
            </a:r>
            <a:r>
              <a:rPr lang="en-US" sz="1200" b="1" dirty="0"/>
              <a:t>Focus</a:t>
            </a:r>
            <a:r>
              <a:rPr lang="en-US" sz="1200" b="0" dirty="0"/>
              <a:t> is: </a:t>
            </a:r>
            <a:r>
              <a:rPr lang="en-US" sz="1200" b="0" dirty="0">
                <a:solidFill>
                  <a:schemeClr val="accent2">
                    <a:lumMod val="40000"/>
                    <a:lumOff val="60000"/>
                  </a:schemeClr>
                </a:solidFill>
              </a:rPr>
              <a:t>Public and Population Health,</a:t>
            </a:r>
          </a:p>
          <a:p>
            <a:pPr marL="342900" indent="-342900">
              <a:buFont typeface="Arial" panose="020B0604020202020204" pitchFamily="34" charset="0"/>
              <a:buChar char="•"/>
            </a:pPr>
            <a:r>
              <a:rPr lang="en-US" sz="1200" b="0" dirty="0"/>
              <a:t>Our </a:t>
            </a:r>
            <a:r>
              <a:rPr lang="en-US" sz="1200" b="1" dirty="0"/>
              <a:t>Vision</a:t>
            </a:r>
            <a:r>
              <a:rPr lang="en-US" sz="1200" b="0" dirty="0"/>
              <a:t> is: </a:t>
            </a:r>
            <a:r>
              <a:rPr lang="en-US" sz="1200" b="0" dirty="0">
                <a:solidFill>
                  <a:schemeClr val="accent1">
                    <a:lumMod val="40000"/>
                    <a:lumOff val="60000"/>
                  </a:schemeClr>
                </a:solidFill>
              </a:rPr>
              <a:t>A Healthy Texas, and</a:t>
            </a:r>
          </a:p>
          <a:p>
            <a:pPr marL="342900" indent="-342900">
              <a:buFont typeface="Arial" panose="020B0604020202020204" pitchFamily="34" charset="0"/>
              <a:buChar char="•"/>
            </a:pPr>
            <a:r>
              <a:rPr lang="en-US" sz="1200" b="0" dirty="0"/>
              <a:t>Our </a:t>
            </a:r>
            <a:r>
              <a:rPr lang="en-US" sz="1200" b="1" dirty="0"/>
              <a:t>Mission</a:t>
            </a:r>
            <a:r>
              <a:rPr lang="en-US" sz="1200" b="0" dirty="0"/>
              <a:t> is: </a:t>
            </a:r>
            <a:r>
              <a:rPr lang="en-US" sz="1200" b="0" dirty="0">
                <a:solidFill>
                  <a:schemeClr val="accent3">
                    <a:lumMod val="40000"/>
                    <a:lumOff val="60000"/>
                  </a:schemeClr>
                </a:solidFill>
              </a:rPr>
              <a:t>To improve the health, safety and well-being of Texans through good stewardship of public resources, and a focus on core public health functions</a:t>
            </a:r>
          </a:p>
          <a:p>
            <a:endParaRPr lang="en-US" dirty="0"/>
          </a:p>
        </p:txBody>
      </p:sp>
    </p:spTree>
    <p:extLst>
      <p:ext uri="{BB962C8B-B14F-4D97-AF65-F5344CB8AC3E}">
        <p14:creationId xmlns:p14="http://schemas.microsoft.com/office/powerpoint/2010/main" val="1670741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a:xfrm>
            <a:off x="4565905" y="101600"/>
            <a:ext cx="4142666" cy="6511635"/>
          </a:xfrm>
        </p:spPr>
        <p:txBody>
          <a:bodyPr/>
          <a:lstStyle/>
          <a:p>
            <a:pPr lvl="0"/>
            <a:r>
              <a:rPr lang="en-US" dirty="0">
                <a:latin typeface="Verdana" panose="020B0604030504040204" pitchFamily="34" charset="0"/>
                <a:ea typeface="Verdana" panose="020B0604030504040204" pitchFamily="34" charset="0"/>
              </a:rPr>
              <a:t>DSHS has two foundational roles in Texas public health: </a:t>
            </a:r>
            <a:endParaRPr lang="en-US" sz="1100" dirty="0">
              <a:latin typeface="Verdana" panose="020B0604030504040204" pitchFamily="34" charset="0"/>
              <a:ea typeface="Verdana" panose="020B0604030504040204" pitchFamily="34" charset="0"/>
            </a:endParaRPr>
          </a:p>
          <a:p>
            <a:pPr lvl="1"/>
            <a:r>
              <a:rPr lang="en-US" dirty="0">
                <a:latin typeface="Verdana" panose="020B0604030504040204" pitchFamily="34" charset="0"/>
                <a:ea typeface="Verdana" panose="020B0604030504040204" pitchFamily="34" charset="0"/>
              </a:rPr>
              <a:t>State leader for the public and population health system and </a:t>
            </a:r>
            <a:endParaRPr lang="en-US" sz="1100" dirty="0">
              <a:latin typeface="Verdana" panose="020B0604030504040204" pitchFamily="34" charset="0"/>
              <a:ea typeface="Verdana" panose="020B0604030504040204" pitchFamily="34" charset="0"/>
            </a:endParaRPr>
          </a:p>
          <a:p>
            <a:pPr lvl="1"/>
            <a:r>
              <a:rPr lang="en-US" dirty="0">
                <a:latin typeface="Verdana" panose="020B0604030504040204" pitchFamily="34" charset="0"/>
                <a:ea typeface="Verdana" panose="020B0604030504040204" pitchFamily="34" charset="0"/>
              </a:rPr>
              <a:t>Provider of state public health programs and services.</a:t>
            </a:r>
            <a:endParaRPr lang="en-US" sz="1100"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 </a:t>
            </a:r>
            <a:endParaRPr lang="en-US" sz="1100" dirty="0">
              <a:latin typeface="Verdana" panose="020B0604030504040204" pitchFamily="34" charset="0"/>
              <a:ea typeface="Verdana" panose="020B0604030504040204" pitchFamily="34" charset="0"/>
            </a:endParaRPr>
          </a:p>
          <a:p>
            <a:pPr lvl="0"/>
            <a:r>
              <a:rPr lang="en-US" u="sng" dirty="0">
                <a:latin typeface="Verdana" panose="020B0604030504040204" pitchFamily="34" charset="0"/>
                <a:ea typeface="Verdana" panose="020B0604030504040204" pitchFamily="34" charset="0"/>
              </a:rPr>
              <a:t>As the state leader</a:t>
            </a:r>
            <a:r>
              <a:rPr lang="en-US" dirty="0">
                <a:latin typeface="Verdana" panose="020B0604030504040204" pitchFamily="34" charset="0"/>
                <a:ea typeface="Verdana" panose="020B0604030504040204" pitchFamily="34" charset="0"/>
              </a:rPr>
              <a:t>, we </a:t>
            </a:r>
          </a:p>
          <a:p>
            <a:pPr marL="171450" lvl="0" indent="-171450">
              <a:buFont typeface="Arial" panose="020B0604020202020204" pitchFamily="34" charset="0"/>
              <a:buChar char="•"/>
            </a:pPr>
            <a:r>
              <a:rPr lang="en-US" dirty="0">
                <a:latin typeface="Verdana" panose="020B0604030504040204" pitchFamily="34" charset="0"/>
                <a:ea typeface="Verdana" panose="020B0604030504040204" pitchFamily="34" charset="0"/>
              </a:rPr>
              <a:t>Establish system-wide objectives, working with stakeholders to achieve specific DSHS public health goals,</a:t>
            </a:r>
            <a:endParaRPr lang="en-US" sz="110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US" dirty="0">
                <a:latin typeface="Verdana" panose="020B0604030504040204" pitchFamily="34" charset="0"/>
                <a:ea typeface="Verdana" panose="020B0604030504040204" pitchFamily="34" charset="0"/>
              </a:rPr>
              <a:t>provide public health expertise and consultation and communicate public health data and information,</a:t>
            </a:r>
            <a:endParaRPr lang="en-US" sz="110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US" dirty="0">
                <a:latin typeface="Verdana" panose="020B0604030504040204" pitchFamily="34" charset="0"/>
                <a:ea typeface="Verdana" panose="020B0604030504040204" pitchFamily="34" charset="0"/>
              </a:rPr>
              <a:t>create and advance methods for applying science and data in establishing health priorities, program development and measuring program effectiveness, and</a:t>
            </a:r>
            <a:endParaRPr lang="en-US" sz="110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US" dirty="0">
                <a:latin typeface="Verdana" panose="020B0604030504040204" pitchFamily="34" charset="0"/>
                <a:ea typeface="Verdana" panose="020B0604030504040204" pitchFamily="34" charset="0"/>
              </a:rPr>
              <a:t>identify partnership opportunities, convening key groups to discuss, strategize and implement methods of addressing public health priorities and emerging issues, and collaborating with experts from around the state to inform public health planning.</a:t>
            </a:r>
            <a:endParaRPr lang="en-US" sz="1100"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 </a:t>
            </a:r>
            <a:endParaRPr lang="en-US" sz="1100" dirty="0">
              <a:latin typeface="Verdana" panose="020B0604030504040204" pitchFamily="34" charset="0"/>
              <a:ea typeface="Verdana" panose="020B0604030504040204" pitchFamily="34" charset="0"/>
            </a:endParaRPr>
          </a:p>
          <a:p>
            <a:pPr lvl="0"/>
            <a:r>
              <a:rPr lang="en-US" u="sng" dirty="0">
                <a:latin typeface="Verdana" panose="020B0604030504040204" pitchFamily="34" charset="0"/>
                <a:ea typeface="Verdana" panose="020B0604030504040204" pitchFamily="34" charset="0"/>
              </a:rPr>
              <a:t>As a provider of public health programs and services</a:t>
            </a:r>
            <a:r>
              <a:rPr lang="en-US" dirty="0">
                <a:latin typeface="Verdana" panose="020B0604030504040204" pitchFamily="34" charset="0"/>
                <a:ea typeface="Verdana" panose="020B0604030504040204" pitchFamily="34" charset="0"/>
              </a:rPr>
              <a:t>, we </a:t>
            </a:r>
          </a:p>
          <a:p>
            <a:pPr marL="171450" lvl="0" indent="-171450">
              <a:buFont typeface="Arial" panose="020B0604020202020204" pitchFamily="34" charset="0"/>
              <a:buChar char="•"/>
            </a:pPr>
            <a:r>
              <a:rPr lang="en-US" dirty="0">
                <a:latin typeface="Verdana" panose="020B0604030504040204" pitchFamily="34" charset="0"/>
                <a:ea typeface="Verdana" panose="020B0604030504040204" pitchFamily="34" charset="0"/>
              </a:rPr>
              <a:t>Seek to improve health outcomes through prevention and population health strategies based on statutory and budgetary direction., and</a:t>
            </a:r>
          </a:p>
          <a:p>
            <a:pPr marL="171450" lvl="0" indent="-171450">
              <a:buFont typeface="Arial" panose="020B0604020202020204" pitchFamily="34" charset="0"/>
              <a:buChar char="•"/>
            </a:pPr>
            <a:r>
              <a:rPr lang="en-US" dirty="0">
                <a:latin typeface="Verdana" panose="020B0604030504040204" pitchFamily="34" charset="0"/>
                <a:ea typeface="Verdana" panose="020B0604030504040204" pitchFamily="34" charset="0"/>
              </a:rPr>
              <a:t>provide scientifically-based and data-driven services and appropriate public health and medical response to disaster and disease threats and outbreaks. </a:t>
            </a:r>
          </a:p>
          <a:p>
            <a:pPr marL="171450" lvl="0" indent="-171450">
              <a:buFont typeface="Arial" panose="020B0604020202020204" pitchFamily="34" charset="0"/>
              <a:buChar char="•"/>
            </a:pPr>
            <a:endParaRPr lang="en-US" sz="1100" dirty="0">
              <a:latin typeface="Verdana" panose="020B0604030504040204" pitchFamily="34" charset="0"/>
              <a:ea typeface="Verdana" panose="020B0604030504040204" pitchFamily="34" charset="0"/>
            </a:endParaRPr>
          </a:p>
          <a:p>
            <a:pPr marL="0" lvl="0" indent="0">
              <a:buFont typeface="Arial" panose="020B0604020202020204" pitchFamily="34" charset="0"/>
              <a:buNone/>
            </a:pPr>
            <a:r>
              <a:rPr lang="en-US" sz="1100" dirty="0">
                <a:latin typeface="Verdana" panose="020B0604030504040204" pitchFamily="34" charset="0"/>
                <a:ea typeface="Verdana" panose="020B0604030504040204" pitchFamily="34" charset="0"/>
              </a:rPr>
              <a:t>As you settle into your new role, take time to visit the link on this slide to view </a:t>
            </a:r>
            <a:r>
              <a:rPr lang="en-US" sz="1100" b="0" dirty="0">
                <a:latin typeface="Verdana" panose="020B0604030504040204" pitchFamily="34" charset="0"/>
                <a:ea typeface="Verdana" panose="020B0604030504040204" pitchFamily="34" charset="0"/>
                <a:cs typeface="Times New Roman" panose="02020603050405020304" pitchFamily="18" charset="0"/>
              </a:rPr>
              <a:t>and</a:t>
            </a:r>
            <a:r>
              <a:rPr lang="en-US" sz="1100" b="0" dirty="0">
                <a:latin typeface="Verdana" panose="020B0604030504040204" pitchFamily="34" charset="0"/>
                <a:ea typeface="Verdana" panose="020B0604030504040204" pitchFamily="34" charset="0"/>
              </a:rPr>
              <a:t> download a copy of the complete Public and Population Health Framework and refer to it to learn more about our agency’s role in public health.</a:t>
            </a:r>
            <a:r>
              <a:rPr lang="en-US" sz="1100" b="0" dirty="0">
                <a:latin typeface="Verdana" panose="020B0604030504040204" pitchFamily="34" charset="0"/>
                <a:ea typeface="Verdana" panose="020B0604030504040204" pitchFamily="34" charset="0"/>
                <a:cs typeface="Times New Roman" panose="02020603050405020304" pitchFamily="18" charset="0"/>
              </a:rPr>
              <a:t> </a:t>
            </a:r>
            <a:endParaRPr lang="en-US" sz="1100"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 </a:t>
            </a:r>
            <a:endParaRPr lang="en-US" sz="1100" dirty="0">
              <a:latin typeface="Verdana" panose="020B0604030504040204" pitchFamily="34" charset="0"/>
              <a:ea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lgn="ctr"/>
            <a:fld id="{E8656873-B2E2-48BF-9A24-BF2F9089EE63}" type="slidenum">
              <a:rPr lang="en-US" smtClean="0"/>
              <a:pPr algn="ctr"/>
              <a:t>5</a:t>
            </a:fld>
            <a:endParaRPr lang="en-US" dirty="0"/>
          </a:p>
        </p:txBody>
      </p:sp>
    </p:spTree>
    <p:extLst>
      <p:ext uri="{BB962C8B-B14F-4D97-AF65-F5344CB8AC3E}">
        <p14:creationId xmlns:p14="http://schemas.microsoft.com/office/powerpoint/2010/main" val="3657559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4" name="Slide Number Placeholder 3"/>
          <p:cNvSpPr>
            <a:spLocks noGrp="1"/>
          </p:cNvSpPr>
          <p:nvPr>
            <p:ph type="sldNum" sz="quarter" idx="10"/>
          </p:nvPr>
        </p:nvSpPr>
        <p:spPr/>
        <p:txBody>
          <a:bodyPr/>
          <a:lstStyle/>
          <a:p>
            <a:fld id="{E8656873-B2E2-48BF-9A24-BF2F9089EE63}" type="slidenum">
              <a:rPr lang="en-US" smtClean="0"/>
              <a:t>6</a:t>
            </a:fld>
            <a:endParaRPr lang="en-US" dirty="0"/>
          </a:p>
        </p:txBody>
      </p:sp>
      <p:sp>
        <p:nvSpPr>
          <p:cNvPr id="5" name="Notes Placeholder 2">
            <a:extLst>
              <a:ext uri="{FF2B5EF4-FFF2-40B4-BE49-F238E27FC236}">
                <a16:creationId xmlns:a16="http://schemas.microsoft.com/office/drawing/2014/main" id="{78F55EA0-08B9-4FAC-B1F1-203884E6368D}"/>
              </a:ext>
            </a:extLst>
          </p:cNvPr>
          <p:cNvSpPr txBox="1">
            <a:spLocks/>
          </p:cNvSpPr>
          <p:nvPr/>
        </p:nvSpPr>
        <p:spPr>
          <a:xfrm>
            <a:off x="4565905" y="691563"/>
            <a:ext cx="4142666" cy="5473380"/>
          </a:xfrm>
          <a:prstGeom prst="rect">
            <a:avLst/>
          </a:prstGeom>
        </p:spPr>
        <p:txBody>
          <a:bodyPr vert="horz" lIns="91440" tIns="45720" rIns="91440" bIns="45720" rtlCol="0" anchor="t"/>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a:latin typeface="Verdana" panose="020B0604030504040204" pitchFamily="34" charset="0"/>
                <a:ea typeface="Verdana" panose="020B0604030504040204" pitchFamily="34" charset="0"/>
              </a:rPr>
              <a:t>The Health and Human Services System is made up of two agencies: Health and Human Services Commission and DSHS.</a:t>
            </a:r>
          </a:p>
          <a:p>
            <a:endParaRPr lang="en-US"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US" dirty="0">
                <a:latin typeface="Verdana" panose="020B0604030504040204" pitchFamily="34" charset="0"/>
                <a:ea typeface="Verdana" panose="020B0604030504040204" pitchFamily="34" charset="0"/>
              </a:rPr>
              <a:t>The Health and Human Services Commission provides strategic leadership for the HHS System and sets certain policies that apply to both agencies. </a:t>
            </a:r>
          </a:p>
          <a:p>
            <a:endParaRPr lang="en-US"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US" dirty="0">
                <a:latin typeface="Verdana" panose="020B0604030504040204" pitchFamily="34" charset="0"/>
                <a:ea typeface="Verdana" panose="020B0604030504040204" pitchFamily="34" charset="0"/>
              </a:rPr>
              <a:t>HHSC also operates consolidated administrative services for both agencies:  </a:t>
            </a:r>
          </a:p>
          <a:p>
            <a:endParaRPr lang="en-US" dirty="0">
              <a:latin typeface="Verdana" panose="020B0604030504040204" pitchFamily="34" charset="0"/>
              <a:ea typeface="Verdana" panose="020B0604030504040204" pitchFamily="34" charset="0"/>
            </a:endParaRPr>
          </a:p>
          <a:p>
            <a:pPr marL="628650" lvl="1" indent="-171450">
              <a:buFont typeface="Arial" panose="020B0604020202020204" pitchFamily="34" charset="0"/>
              <a:buChar char="•"/>
            </a:pPr>
            <a:r>
              <a:rPr lang="en-US" dirty="0">
                <a:latin typeface="Verdana" panose="020B0604030504040204" pitchFamily="34" charset="0"/>
                <a:ea typeface="Verdana" panose="020B0604030504040204" pitchFamily="34" charset="0"/>
              </a:rPr>
              <a:t>These include information technology, legal services, contracting and procurement, facilities management, internal audit, and system support services such mail, print shop, civil rights and human resources.</a:t>
            </a:r>
          </a:p>
          <a:p>
            <a:pPr lvl="1"/>
            <a:endParaRPr lang="en-US" dirty="0">
              <a:latin typeface="Verdana" panose="020B0604030504040204" pitchFamily="34" charset="0"/>
              <a:ea typeface="Verdana" panose="020B0604030504040204" pitchFamily="34" charset="0"/>
            </a:endParaRPr>
          </a:p>
          <a:p>
            <a:pPr marL="628650" lvl="1" indent="-171450">
              <a:buFont typeface="Arial" panose="020B0604020202020204" pitchFamily="34" charset="0"/>
              <a:buChar char="•"/>
            </a:pPr>
            <a:r>
              <a:rPr lang="en-US" dirty="0">
                <a:latin typeface="Verdana" panose="020B0604030504040204" pitchFamily="34" charset="0"/>
                <a:ea typeface="Verdana" panose="020B0604030504040204" pitchFamily="34" charset="0"/>
              </a:rPr>
              <a:t>Most client services are now at HHSC in accordance with legislative-directed changes made during 2016 and 2017.  </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DSHS programs and services focus on public health. </a:t>
            </a:r>
          </a:p>
        </p:txBody>
      </p:sp>
      <p:sp>
        <p:nvSpPr>
          <p:cNvPr id="3" name="Notes Placeholder 2">
            <a:extLst>
              <a:ext uri="{FF2B5EF4-FFF2-40B4-BE49-F238E27FC236}">
                <a16:creationId xmlns:a16="http://schemas.microsoft.com/office/drawing/2014/main" id="{870647FD-E826-B37A-3D12-ECEF1C7EEC9C}"/>
              </a:ext>
            </a:extLst>
          </p:cNvPr>
          <p:cNvSpPr>
            <a:spLocks noGrp="1"/>
          </p:cNvSpPr>
          <p:nvPr>
            <p:ph type="body" idx="1"/>
          </p:nvPr>
        </p:nvSpPr>
        <p:spPr/>
        <p:txBody>
          <a:bodyPr/>
          <a:lstStyle/>
          <a:p>
            <a:pPr>
              <a:lnSpc>
                <a:spcPct val="150000"/>
              </a:lnSpc>
              <a:spcAft>
                <a:spcPts val="816"/>
              </a:spcAft>
            </a:pPr>
            <a:endParaRPr lang="en-US" sz="1200" dirty="0">
              <a:latin typeface="Verdana" panose="020B0604030504040204" pitchFamily="34" charset="0"/>
              <a:ea typeface="Verdana" panose="020B0604030504040204" pitchFamily="34" charset="0"/>
              <a:cs typeface="Times New Roman" panose="02020603050405020304" pitchFamily="18" charset="0"/>
            </a:endParaRPr>
          </a:p>
          <a:p>
            <a:pPr marL="0" indent="0">
              <a:lnSpc>
                <a:spcPct val="150000"/>
              </a:lnSpc>
              <a:buSzPts val="1000"/>
              <a:buFont typeface="Symbol" panose="05050102010706020507" pitchFamily="18" charset="2"/>
              <a:buNone/>
            </a:pPr>
            <a:r>
              <a:rPr lang="en-US" sz="1200" dirty="0">
                <a:latin typeface="Verdana" panose="020B0604030504040204" pitchFamily="34" charset="0"/>
                <a:ea typeface="Verdana" panose="020B0604030504040204" pitchFamily="34" charset="0"/>
                <a:cs typeface="Times New Roman" panose="02020603050405020304" pitchFamily="18" charset="0"/>
              </a:rPr>
              <a:t>The Texas Health and Human Services (HHS) System is made up of two agencies: the Texas Health and Human Services Commission (HHSC) and the Texas Department of State Health Services (DSHS).</a:t>
            </a:r>
          </a:p>
          <a:p>
            <a:pPr marL="349856" indent="-349856">
              <a:lnSpc>
                <a:spcPct val="150000"/>
              </a:lnSpc>
              <a:buSzPts val="1000"/>
              <a:buFont typeface="Symbol" panose="05050102010706020507" pitchFamily="18" charset="2"/>
              <a:buChar char=""/>
            </a:pPr>
            <a:endParaRPr lang="en-US" sz="1200" dirty="0">
              <a:latin typeface="Verdana" panose="020B0604030504040204" pitchFamily="34" charset="0"/>
              <a:ea typeface="Verdana" panose="020B0604030504040204" pitchFamily="34" charset="0"/>
              <a:cs typeface="Times New Roman" panose="02020603050405020304" pitchFamily="18" charset="0"/>
            </a:endParaRPr>
          </a:p>
          <a:p>
            <a:pPr marL="349856" indent="-349856">
              <a:lnSpc>
                <a:spcPct val="150000"/>
              </a:lnSpc>
              <a:buSzPts val="1000"/>
              <a:buFont typeface="Symbol" panose="05050102010706020507" pitchFamily="18" charset="2"/>
              <a:buChar char=""/>
            </a:pPr>
            <a:r>
              <a:rPr lang="en-US" sz="1200" dirty="0">
                <a:latin typeface="Verdana" panose="020B0604030504040204" pitchFamily="34" charset="0"/>
                <a:ea typeface="Verdana" panose="020B0604030504040204" pitchFamily="34" charset="0"/>
                <a:cs typeface="Times New Roman" panose="02020603050405020304" pitchFamily="18" charset="0"/>
              </a:rPr>
              <a:t>HHSC provides strategic leadership for the HHS System and sets certain policies that apply to both agencies. </a:t>
            </a:r>
          </a:p>
          <a:p>
            <a:pPr marL="349856" indent="-349856">
              <a:lnSpc>
                <a:spcPct val="150000"/>
              </a:lnSpc>
              <a:buSzPts val="1000"/>
              <a:buFont typeface="Symbol" panose="05050102010706020507" pitchFamily="18" charset="2"/>
              <a:buChar char=""/>
            </a:pPr>
            <a:endParaRPr lang="en-US" sz="1200" dirty="0">
              <a:latin typeface="Verdana" panose="020B0604030504040204" pitchFamily="34" charset="0"/>
              <a:ea typeface="Verdana" panose="020B0604030504040204" pitchFamily="34" charset="0"/>
              <a:cs typeface="Times New Roman" panose="02020603050405020304" pitchFamily="18" charset="0"/>
            </a:endParaRPr>
          </a:p>
          <a:p>
            <a:pPr marL="349856" indent="-349856">
              <a:lnSpc>
                <a:spcPct val="150000"/>
              </a:lnSpc>
              <a:buSzPts val="1000"/>
              <a:buFont typeface="Symbol" panose="05050102010706020507" pitchFamily="18" charset="2"/>
              <a:buChar char=""/>
            </a:pPr>
            <a:r>
              <a:rPr lang="en-US" sz="1200" dirty="0">
                <a:latin typeface="Verdana" panose="020B0604030504040204" pitchFamily="34" charset="0"/>
                <a:ea typeface="Verdana" panose="020B0604030504040204" pitchFamily="34" charset="0"/>
                <a:cs typeface="Times New Roman" panose="02020603050405020304" pitchFamily="18" charset="0"/>
              </a:rPr>
              <a:t>HHSC operates consolidated administrative services for both agencies, including </a:t>
            </a:r>
          </a:p>
          <a:p>
            <a:pPr marL="807056" lvl="1" indent="-349856">
              <a:lnSpc>
                <a:spcPct val="150000"/>
              </a:lnSpc>
              <a:buSzPts val="100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information technology, </a:t>
            </a:r>
          </a:p>
          <a:p>
            <a:pPr marL="807056" lvl="1" indent="-349856">
              <a:lnSpc>
                <a:spcPct val="150000"/>
              </a:lnSpc>
              <a:buSzPts val="100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legal services, </a:t>
            </a:r>
          </a:p>
          <a:p>
            <a:pPr marL="807056" lvl="1" indent="-349856">
              <a:lnSpc>
                <a:spcPct val="150000"/>
              </a:lnSpc>
              <a:buSzPts val="100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contracting and procurement, </a:t>
            </a:r>
          </a:p>
          <a:p>
            <a:pPr marL="807056" lvl="1" indent="-349856">
              <a:lnSpc>
                <a:spcPct val="150000"/>
              </a:lnSpc>
              <a:buSzPts val="100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facilities management, </a:t>
            </a:r>
          </a:p>
          <a:p>
            <a:pPr marL="807056" lvl="1" indent="-349856">
              <a:lnSpc>
                <a:spcPct val="150000"/>
              </a:lnSpc>
              <a:buSzPts val="100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internal audit, and </a:t>
            </a:r>
          </a:p>
          <a:p>
            <a:pPr marL="807056" lvl="1" indent="-349856">
              <a:lnSpc>
                <a:spcPct val="150000"/>
              </a:lnSpc>
              <a:buSzPts val="100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Times New Roman" panose="02020603050405020304" pitchFamily="18" charset="0"/>
              </a:rPr>
              <a:t>system support services: mail, print shop, civil rights, and human resources.</a:t>
            </a:r>
          </a:p>
          <a:p>
            <a:pPr marL="0" indent="0">
              <a:lnSpc>
                <a:spcPct val="150000"/>
              </a:lnSpc>
              <a:buSzPts val="1000"/>
              <a:buFont typeface="Symbol" panose="05050102010706020507" pitchFamily="18" charset="2"/>
              <a:buNone/>
            </a:pPr>
            <a:endParaRPr lang="en-US" sz="1200" dirty="0">
              <a:latin typeface="Verdana" panose="020B0604030504040204" pitchFamily="34" charset="0"/>
              <a:ea typeface="Verdana" panose="020B0604030504040204" pitchFamily="34" charset="0"/>
              <a:cs typeface="Times New Roman" panose="02020603050405020304" pitchFamily="18" charset="0"/>
            </a:endParaRPr>
          </a:p>
          <a:p>
            <a:pPr marL="349856" indent="-349856">
              <a:lnSpc>
                <a:spcPct val="150000"/>
              </a:lnSpc>
              <a:buSzPts val="1000"/>
              <a:buFont typeface="Symbol" panose="05050102010706020507" pitchFamily="18" charset="2"/>
              <a:buChar char=""/>
            </a:pPr>
            <a:r>
              <a:rPr lang="en-US" dirty="0">
                <a:latin typeface="Verdana" panose="020B0604030504040204" pitchFamily="34" charset="0"/>
                <a:ea typeface="Times New Roman" panose="02020603050405020304" pitchFamily="18" charset="0"/>
                <a:cs typeface="Times New Roman" panose="02020603050405020304" pitchFamily="18" charset="0"/>
              </a:rPr>
              <a:t>DSHS is the state leader, providing organization and leadership for the public and population health system, and </a:t>
            </a:r>
          </a:p>
          <a:p>
            <a:pPr marL="0" indent="0">
              <a:lnSpc>
                <a:spcPct val="150000"/>
              </a:lnSpc>
              <a:buSzPts val="1000"/>
              <a:buFont typeface="Symbol" panose="05050102010706020507" pitchFamily="18" charset="2"/>
              <a:buNone/>
            </a:pPr>
            <a:endParaRPr lang="en-US" dirty="0">
              <a:latin typeface="Verdana" panose="020B0604030504040204" pitchFamily="34" charset="0"/>
              <a:ea typeface="Times New Roman" panose="02020603050405020304" pitchFamily="18" charset="0"/>
              <a:cs typeface="Times New Roman" panose="02020603050405020304" pitchFamily="18" charset="0"/>
            </a:endParaRPr>
          </a:p>
          <a:p>
            <a:pPr marL="349856" indent="-349856">
              <a:lnSpc>
                <a:spcPct val="150000"/>
              </a:lnSpc>
              <a:buSzPts val="1000"/>
              <a:buFont typeface="Symbol" panose="05050102010706020507" pitchFamily="18" charset="2"/>
              <a:buChar char=""/>
            </a:pPr>
            <a:r>
              <a:rPr lang="en-US" dirty="0">
                <a:latin typeface="Verdana" panose="020B0604030504040204" pitchFamily="34" charset="0"/>
                <a:ea typeface="Verdana" panose="020B0604030504040204" pitchFamily="34" charset="0"/>
                <a:cs typeface="Times New Roman" panose="02020603050405020304" pitchFamily="18" charset="0"/>
              </a:rPr>
              <a:t>DSHS is the provider of</a:t>
            </a:r>
            <a:r>
              <a:rPr lang="en-US" sz="1200" dirty="0">
                <a:latin typeface="Verdana" panose="020B0604030504040204" pitchFamily="34" charset="0"/>
                <a:ea typeface="Verdana" panose="020B0604030504040204" pitchFamily="34" charset="0"/>
                <a:cs typeface="Times New Roman" panose="02020603050405020304" pitchFamily="18" charset="0"/>
              </a:rPr>
              <a:t> programs and services that are focused on public health. </a:t>
            </a:r>
          </a:p>
          <a:p>
            <a:endParaRPr lang="en-US" dirty="0"/>
          </a:p>
        </p:txBody>
      </p:sp>
    </p:spTree>
    <p:extLst>
      <p:ext uri="{BB962C8B-B14F-4D97-AF65-F5344CB8AC3E}">
        <p14:creationId xmlns:p14="http://schemas.microsoft.com/office/powerpoint/2010/main" val="740710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4" name="Slide Number Placeholder 3"/>
          <p:cNvSpPr>
            <a:spLocks noGrp="1"/>
          </p:cNvSpPr>
          <p:nvPr>
            <p:ph type="sldNum" sz="quarter" idx="10"/>
          </p:nvPr>
        </p:nvSpPr>
        <p:spPr/>
        <p:txBody>
          <a:bodyPr/>
          <a:lstStyle/>
          <a:p>
            <a:fld id="{E8656873-B2E2-48BF-9A24-BF2F9089EE63}" type="slidenum">
              <a:rPr lang="en-US" smtClean="0"/>
              <a:t>7</a:t>
            </a:fld>
            <a:endParaRPr lang="en-US" dirty="0"/>
          </a:p>
        </p:txBody>
      </p:sp>
      <p:sp>
        <p:nvSpPr>
          <p:cNvPr id="5" name="Notes Placeholder 2">
            <a:extLst>
              <a:ext uri="{FF2B5EF4-FFF2-40B4-BE49-F238E27FC236}">
                <a16:creationId xmlns:a16="http://schemas.microsoft.com/office/drawing/2014/main" id="{B66824A2-0A91-423A-B0B3-8DE4E1996E6A}"/>
              </a:ext>
            </a:extLst>
          </p:cNvPr>
          <p:cNvSpPr txBox="1">
            <a:spLocks/>
          </p:cNvSpPr>
          <p:nvPr/>
        </p:nvSpPr>
        <p:spPr>
          <a:xfrm>
            <a:off x="4565905" y="691563"/>
            <a:ext cx="4142666" cy="5473380"/>
          </a:xfrm>
          <a:prstGeom prst="rect">
            <a:avLst/>
          </a:prstGeom>
        </p:spPr>
        <p:txBody>
          <a:bodyPr vert="horz" lIns="91440" tIns="45720" rIns="91440" bIns="45720" rtlCol="0" anchor="t"/>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400" dirty="0">
                <a:latin typeface="Verdana" panose="020B0604030504040204" pitchFamily="34" charset="0"/>
                <a:ea typeface="Verdana" panose="020B0604030504040204" pitchFamily="34" charset="0"/>
              </a:rPr>
              <a:t>Since his appointment in January 2016 by the HHS Executive Commissioner, Dr. John Hellerstedt has been the commissioner for the Department of State Health Services.</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He is considered Texas’ public health officer.</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Dr. Hellerstedt is a physician who has worked as a pediatrician with Austin Regional Clinic, Dell Children’s Center, and Seton Family of Hospitals, where he served as the Chief Medical Officer.  </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He also previously worked in state government as the Medical Director for Medicaid CHIP with HHSC.  </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The Deputy Commissioner, four divisions, and 1 office reports to him. </a:t>
            </a:r>
          </a:p>
          <a:p>
            <a:endParaRPr lang="en-US" sz="1600" dirty="0">
              <a:latin typeface="Verdana" panose="020B0604030504040204" pitchFamily="34" charset="0"/>
              <a:ea typeface="Verdana" panose="020B0604030504040204" pitchFamily="34" charset="0"/>
            </a:endParaRPr>
          </a:p>
          <a:p>
            <a:endParaRPr lang="en-US" sz="1400" dirty="0">
              <a:ea typeface="Verdana" panose="020B0604030504040204" pitchFamily="34" charset="0"/>
            </a:endParaRPr>
          </a:p>
          <a:p>
            <a:endParaRPr lang="en-US" dirty="0"/>
          </a:p>
        </p:txBody>
      </p:sp>
      <p:sp>
        <p:nvSpPr>
          <p:cNvPr id="3" name="Notes Placeholder 2">
            <a:extLst>
              <a:ext uri="{FF2B5EF4-FFF2-40B4-BE49-F238E27FC236}">
                <a16:creationId xmlns:a16="http://schemas.microsoft.com/office/drawing/2014/main" id="{25C2827A-EB29-85E7-CE85-067CB3B41BD0}"/>
              </a:ext>
            </a:extLst>
          </p:cNvPr>
          <p:cNvSpPr>
            <a:spLocks noGrp="1"/>
          </p:cNvSpPr>
          <p:nvPr>
            <p:ph type="body" idx="1"/>
          </p:nvPr>
        </p:nvSpPr>
        <p:spPr/>
        <p:txBody>
          <a:bodyPr/>
          <a:lstStyle/>
          <a:p>
            <a:r>
              <a:rPr lang="en-US" dirty="0">
                <a:latin typeface="Verdana" panose="020B0604030504040204" pitchFamily="34" charset="0"/>
                <a:ea typeface="Verdana" panose="020B0604030504040204" pitchFamily="34" charset="0"/>
              </a:rPr>
              <a:t>The DSHS Commissioner and the state’s Public Health Officer is Dr. Jennifer Shuford.</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Prior to joining the DSHS in 2017, Dr. Shuford worked as an infectious disease physician in private practice.</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In 2020, she accepted the position of DSHS Chief State Epidemiologist, where she used epidemiologic and medical data to inform public health activities, especially those surrounding the state’s COVID-19 response. </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She served as Interim Commissioner beginning in October 2022 and was named DSHS Commissioner in December 2022.</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To learn more about Dr. Shuford, click on the link to read her bio.</a:t>
            </a:r>
          </a:p>
          <a:p>
            <a:endParaRPr lang="en-US" dirty="0"/>
          </a:p>
        </p:txBody>
      </p:sp>
    </p:spTree>
    <p:extLst>
      <p:ext uri="{BB962C8B-B14F-4D97-AF65-F5344CB8AC3E}">
        <p14:creationId xmlns:p14="http://schemas.microsoft.com/office/powerpoint/2010/main" val="139558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4" name="Slide Number Placeholder 3"/>
          <p:cNvSpPr>
            <a:spLocks noGrp="1"/>
          </p:cNvSpPr>
          <p:nvPr>
            <p:ph type="sldNum" sz="quarter" idx="10"/>
          </p:nvPr>
        </p:nvSpPr>
        <p:spPr/>
        <p:txBody>
          <a:bodyPr/>
          <a:lstStyle/>
          <a:p>
            <a:fld id="{E8656873-B2E2-48BF-9A24-BF2F9089EE63}" type="slidenum">
              <a:rPr lang="en-US" smtClean="0"/>
              <a:t>8</a:t>
            </a:fld>
            <a:endParaRPr lang="en-US" dirty="0"/>
          </a:p>
        </p:txBody>
      </p:sp>
      <p:sp>
        <p:nvSpPr>
          <p:cNvPr id="5" name="Notes Placeholder 2">
            <a:extLst>
              <a:ext uri="{FF2B5EF4-FFF2-40B4-BE49-F238E27FC236}">
                <a16:creationId xmlns:a16="http://schemas.microsoft.com/office/drawing/2014/main" id="{9859FC51-9D71-4CAA-8705-AB0440FA6A89}"/>
              </a:ext>
            </a:extLst>
          </p:cNvPr>
          <p:cNvSpPr txBox="1">
            <a:spLocks/>
          </p:cNvSpPr>
          <p:nvPr/>
        </p:nvSpPr>
        <p:spPr>
          <a:xfrm>
            <a:off x="4565905" y="691563"/>
            <a:ext cx="4142666" cy="5473380"/>
          </a:xfrm>
          <a:prstGeom prst="rect">
            <a:avLst/>
          </a:prstGeom>
        </p:spPr>
        <p:txBody>
          <a:bodyPr vert="horz" lIns="91440" tIns="45720" rIns="91440" bIns="45720" rtlCol="0" anchor="t"/>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600" dirty="0">
                <a:latin typeface="Verdana" panose="020B0604030504040204" pitchFamily="34" charset="0"/>
                <a:ea typeface="Verdana" panose="020B0604030504040204" pitchFamily="34" charset="0"/>
              </a:rPr>
              <a:t>Deputy Commissioner Jennifer Sims has been serving since March of 2016.</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Working closely with Commissioner Hellerstedt, she leads key agency functions and manages the chief of staff, Center for Public Health Policy and Practice, as well as DSHS finance and program operations areas.</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Advisory Committees support is part of the chief of staff’s organization.</a:t>
            </a:r>
          </a:p>
        </p:txBody>
      </p:sp>
      <p:sp>
        <p:nvSpPr>
          <p:cNvPr id="3" name="Notes Placeholder 2">
            <a:extLst>
              <a:ext uri="{FF2B5EF4-FFF2-40B4-BE49-F238E27FC236}">
                <a16:creationId xmlns:a16="http://schemas.microsoft.com/office/drawing/2014/main" id="{D804FBEA-7C96-BA04-5B28-B7D0129CF0F9}"/>
              </a:ext>
            </a:extLst>
          </p:cNvPr>
          <p:cNvSpPr>
            <a:spLocks noGrp="1"/>
          </p:cNvSpPr>
          <p:nvPr>
            <p:ph type="body" idx="1"/>
          </p:nvPr>
        </p:nvSpPr>
        <p:spPr/>
        <p:txBody>
          <a:bodyPr/>
          <a:lstStyle/>
          <a:p>
            <a:pPr defTabSz="914118" fontAlgn="base">
              <a:defRPr/>
            </a:pPr>
            <a:r>
              <a:rPr lang="en-US" b="0" dirty="0">
                <a:latin typeface="Verdana" panose="020B0604030504040204" pitchFamily="34" charset="0"/>
                <a:ea typeface="Verdana" panose="020B0604030504040204" pitchFamily="34" charset="0"/>
                <a:cs typeface="Times New Roman" panose="02020603050405020304" pitchFamily="18" charset="0"/>
              </a:rPr>
              <a:t>The</a:t>
            </a:r>
            <a:r>
              <a:rPr lang="en-US" b="1" dirty="0">
                <a:latin typeface="Verdana" panose="020B0604030504040204" pitchFamily="34" charset="0"/>
                <a:ea typeface="Verdana" panose="020B0604030504040204" pitchFamily="34" charset="0"/>
                <a:cs typeface="Times New Roman" panose="02020603050405020304" pitchFamily="18" charset="0"/>
              </a:rPr>
              <a:t> DSHS Deputy Commissioner </a:t>
            </a:r>
            <a:r>
              <a:rPr lang="en-US" b="0" dirty="0">
                <a:latin typeface="Verdana" panose="020B0604030504040204" pitchFamily="34" charset="0"/>
                <a:ea typeface="Verdana" panose="020B0604030504040204" pitchFamily="34" charset="0"/>
                <a:cs typeface="Times New Roman" panose="02020603050405020304" pitchFamily="18" charset="0"/>
              </a:rPr>
              <a:t>and second in command of the agency </a:t>
            </a:r>
            <a:r>
              <a:rPr lang="en-US" b="1" dirty="0">
                <a:latin typeface="Verdana" panose="020B0604030504040204" pitchFamily="34" charset="0"/>
                <a:ea typeface="Verdana" panose="020B0604030504040204" pitchFamily="34" charset="0"/>
                <a:cs typeface="Times New Roman" panose="02020603050405020304" pitchFamily="18" charset="0"/>
              </a:rPr>
              <a:t>is Mr. Kirk Cole</a:t>
            </a:r>
            <a:r>
              <a:rPr lang="en-US" dirty="0">
                <a:latin typeface="Verdana" panose="020B0604030504040204" pitchFamily="34" charset="0"/>
                <a:ea typeface="Verdana" panose="020B0604030504040204" pitchFamily="34" charset="0"/>
                <a:cs typeface="Times New Roman" panose="02020603050405020304" pitchFamily="18" charset="0"/>
              </a:rPr>
              <a:t>. </a:t>
            </a:r>
          </a:p>
          <a:p>
            <a:pPr defTabSz="914118" fontAlgn="base">
              <a:defRPr/>
            </a:pPr>
            <a:r>
              <a:rPr lang="en-US" dirty="0">
                <a:latin typeface="Verdana" panose="020B0604030504040204" pitchFamily="34" charset="0"/>
                <a:ea typeface="Verdana" panose="020B0604030504040204" pitchFamily="34" charset="0"/>
              </a:rPr>
              <a:t>He has been with DSHS since 2004 in various leadership roles, primarily focused on consumer and governmental relations and public health policy. </a:t>
            </a:r>
          </a:p>
          <a:p>
            <a:pPr defTabSz="914118" fontAlgn="base">
              <a:defRPr/>
            </a:pPr>
            <a:r>
              <a:rPr lang="en-US" dirty="0">
                <a:latin typeface="Verdana" panose="020B0604030504040204" pitchFamily="34" charset="0"/>
                <a:ea typeface="Verdana" panose="020B0604030504040204" pitchFamily="34" charset="0"/>
              </a:rPr>
              <a:t>He served as Senior Advisor to the Commissioner from January 2016 through July 2021. </a:t>
            </a:r>
          </a:p>
          <a:p>
            <a:pPr defTabSz="914118" fontAlgn="base">
              <a:defRPr/>
            </a:pPr>
            <a:r>
              <a:rPr lang="en-US" dirty="0">
                <a:latin typeface="Verdana" panose="020B0604030504040204" pitchFamily="34" charset="0"/>
                <a:ea typeface="Verdana" panose="020B0604030504040204" pitchFamily="34" charset="0"/>
              </a:rPr>
              <a:t>Mr. Cole has also served as DSHS Associate Commissioner and Interim Commissioner. </a:t>
            </a:r>
          </a:p>
          <a:p>
            <a:pPr defTabSz="914118" fontAlgn="base">
              <a:defRPr/>
            </a:pPr>
            <a:r>
              <a:rPr lang="en-US" dirty="0">
                <a:latin typeface="Verdana" panose="020B0604030504040204" pitchFamily="34" charset="0"/>
                <a:ea typeface="Verdana" panose="020B0604030504040204" pitchFamily="34" charset="0"/>
              </a:rPr>
              <a:t>Before coming to DSHS, he worked for the Texas Commission on Alcohol and Drug Abuse in communications and government relations. </a:t>
            </a:r>
          </a:p>
          <a:p>
            <a:pPr defTabSz="914118" fontAlgn="base">
              <a:defRPr/>
            </a:pPr>
            <a:endParaRPr lang="en-US" dirty="0">
              <a:latin typeface="Verdana" panose="020B0604030504040204" pitchFamily="34" charset="0"/>
              <a:ea typeface="Verdana" panose="020B0604030504040204" pitchFamily="34" charset="0"/>
              <a:cs typeface="Times New Roman" panose="02020603050405020304" pitchFamily="18" charset="0"/>
            </a:endParaRPr>
          </a:p>
          <a:p>
            <a:pPr defTabSz="914118" fontAlgn="base">
              <a:defRPr/>
            </a:pPr>
            <a:r>
              <a:rPr lang="en-US" dirty="0">
                <a:latin typeface="Verdana" panose="020B0604030504040204" pitchFamily="34" charset="0"/>
                <a:ea typeface="Verdana" panose="020B0604030504040204" pitchFamily="34" charset="0"/>
                <a:cs typeface="Times New Roman" panose="02020603050405020304" pitchFamily="18" charset="0"/>
              </a:rPr>
              <a:t>The Deputy Commissioner’s area responsibilities include:</a:t>
            </a:r>
          </a:p>
          <a:p>
            <a:pPr marL="349856" indent="-349856">
              <a:lnSpc>
                <a:spcPct val="150000"/>
              </a:lnSpc>
              <a:buSzPts val="1000"/>
              <a:buFont typeface="Symbol" panose="05050102010706020507" pitchFamily="18" charset="2"/>
              <a:buChar char=""/>
            </a:pPr>
            <a:r>
              <a:rPr lang="en-US" dirty="0">
                <a:latin typeface="Verdana" panose="020B0604030504040204" pitchFamily="34" charset="0"/>
                <a:ea typeface="Verdana" panose="020B0604030504040204" pitchFamily="34" charset="0"/>
                <a:cs typeface="Times New Roman" panose="02020603050405020304" pitchFamily="18" charset="0"/>
              </a:rPr>
              <a:t>Coordinating with the HHS System, particularly in the area of consolidated administrative services,</a:t>
            </a:r>
          </a:p>
          <a:p>
            <a:pPr marL="349856" indent="-349856">
              <a:lnSpc>
                <a:spcPct val="150000"/>
              </a:lnSpc>
              <a:buSzPts val="1000"/>
              <a:buFont typeface="Symbol" panose="05050102010706020507" pitchFamily="18" charset="2"/>
              <a:buChar char=""/>
            </a:pPr>
            <a:r>
              <a:rPr lang="en-US" dirty="0">
                <a:latin typeface="Verdana" panose="020B0604030504040204" pitchFamily="34" charset="0"/>
                <a:ea typeface="Verdana" panose="020B0604030504040204" pitchFamily="34" charset="0"/>
                <a:cs typeface="Times New Roman" panose="02020603050405020304" pitchFamily="18" charset="0"/>
              </a:rPr>
              <a:t>Providing program oversight and agency operations,</a:t>
            </a:r>
          </a:p>
          <a:p>
            <a:pPr marL="349856" indent="-349856">
              <a:lnSpc>
                <a:spcPct val="150000"/>
              </a:lnSpc>
              <a:buSzPts val="1000"/>
              <a:buFont typeface="Symbol" panose="05050102010706020507" pitchFamily="18" charset="2"/>
              <a:buChar char=""/>
            </a:pPr>
            <a:r>
              <a:rPr lang="en-US" dirty="0">
                <a:latin typeface="Verdana" panose="020B0604030504040204" pitchFamily="34" charset="0"/>
                <a:ea typeface="Verdana" panose="020B0604030504040204" pitchFamily="34" charset="0"/>
                <a:cs typeface="Times New Roman" panose="02020603050405020304" pitchFamily="18" charset="0"/>
              </a:rPr>
              <a:t>Providing leadership for priority initiatives, strategic planning, and policy development, and</a:t>
            </a:r>
          </a:p>
          <a:p>
            <a:pPr marL="349856" indent="-349856">
              <a:lnSpc>
                <a:spcPct val="150000"/>
              </a:lnSpc>
              <a:buSzPts val="1000"/>
              <a:buFont typeface="Symbol" panose="05050102010706020507" pitchFamily="18" charset="2"/>
              <a:buChar char=""/>
            </a:pPr>
            <a:r>
              <a:rPr lang="en-US" dirty="0">
                <a:latin typeface="Verdana" panose="020B0604030504040204" pitchFamily="34" charset="0"/>
                <a:ea typeface="Verdana" panose="020B0604030504040204" pitchFamily="34" charset="0"/>
                <a:cs typeface="Times New Roman" panose="02020603050405020304" pitchFamily="18" charset="0"/>
              </a:rPr>
              <a:t>Guiding communications and linkages with legislative offices and stakeholders.</a:t>
            </a:r>
            <a:endParaRPr lang="en-US" dirty="0">
              <a:latin typeface="Verdana" panose="020B0604030504040204" pitchFamily="34" charset="0"/>
              <a:ea typeface="Verdana" panose="020B0604030504040204" pitchFamily="34" charset="0"/>
            </a:endParaRPr>
          </a:p>
          <a:p>
            <a:pPr fontAlgn="base"/>
            <a:endParaRPr lang="en-US" dirty="0">
              <a:latin typeface="Verdana" panose="020B0604030504040204" pitchFamily="34" charset="0"/>
              <a:ea typeface="Verdana" panose="020B0604030504040204" pitchFamily="34" charset="0"/>
              <a:cs typeface="Times New Roman" panose="02020603050405020304" pitchFamily="18" charset="0"/>
            </a:endParaRPr>
          </a:p>
          <a:p>
            <a:pPr>
              <a:lnSpc>
                <a:spcPct val="150000"/>
              </a:lnSpc>
              <a:spcAft>
                <a:spcPts val="816"/>
              </a:spcAft>
            </a:pPr>
            <a:r>
              <a:rPr lang="en-US" dirty="0">
                <a:latin typeface="Verdana" panose="020B0604030504040204" pitchFamily="34" charset="0"/>
                <a:ea typeface="Verdana" panose="020B0604030504040204" pitchFamily="34" charset="0"/>
                <a:cs typeface="Times New Roman" panose="02020603050405020304" pitchFamily="18" charset="0"/>
              </a:rPr>
              <a:t>Areas reporting to the Deputy Commissioner include:</a:t>
            </a:r>
          </a:p>
          <a:p>
            <a:pPr marL="349856" indent="-349856">
              <a:lnSpc>
                <a:spcPct val="150000"/>
              </a:lnSpc>
              <a:spcAft>
                <a:spcPts val="816"/>
              </a:spcAft>
              <a:buFont typeface="+mj-lt"/>
              <a:buAutoNum type="arabicPeriod"/>
            </a:pPr>
            <a:r>
              <a:rPr lang="en-US" dirty="0">
                <a:latin typeface="Verdana" panose="020B0604030504040204" pitchFamily="34" charset="0"/>
                <a:ea typeface="Times New Roman" panose="02020603050405020304" pitchFamily="18" charset="0"/>
                <a:cs typeface="Times New Roman" panose="02020603050405020304" pitchFamily="18" charset="0"/>
              </a:rPr>
              <a:t>Chief of Staff,</a:t>
            </a:r>
          </a:p>
          <a:p>
            <a:pPr marL="349856" indent="-349856">
              <a:lnSpc>
                <a:spcPct val="150000"/>
              </a:lnSpc>
              <a:spcAft>
                <a:spcPts val="816"/>
              </a:spcAft>
              <a:buFont typeface="+mj-lt"/>
              <a:buAutoNum type="arabicPeriod"/>
            </a:pPr>
            <a:r>
              <a:rPr lang="en-US" dirty="0">
                <a:latin typeface="Verdana" panose="020B0604030504040204" pitchFamily="34" charset="0"/>
                <a:ea typeface="Times New Roman" panose="02020603050405020304" pitchFamily="18" charset="0"/>
                <a:cs typeface="Times New Roman" panose="02020603050405020304" pitchFamily="18" charset="0"/>
              </a:rPr>
              <a:t>Chief Financial Officer,</a:t>
            </a:r>
          </a:p>
          <a:p>
            <a:pPr marL="349856" indent="-349856">
              <a:lnSpc>
                <a:spcPct val="150000"/>
              </a:lnSpc>
              <a:spcAft>
                <a:spcPts val="816"/>
              </a:spcAft>
              <a:buFont typeface="+mj-lt"/>
              <a:buAutoNum type="arabicPeriod"/>
            </a:pPr>
            <a:r>
              <a:rPr lang="en-US" dirty="0">
                <a:latin typeface="Verdana" panose="020B0604030504040204" pitchFamily="34" charset="0"/>
                <a:ea typeface="Times New Roman" panose="02020603050405020304" pitchFamily="18" charset="0"/>
                <a:cs typeface="Times New Roman" panose="02020603050405020304" pitchFamily="18" charset="0"/>
              </a:rPr>
              <a:t>Program Operations, and</a:t>
            </a:r>
          </a:p>
          <a:p>
            <a:pPr marL="349856" indent="-349856">
              <a:lnSpc>
                <a:spcPct val="150000"/>
              </a:lnSpc>
              <a:spcAft>
                <a:spcPts val="816"/>
              </a:spcAft>
              <a:buFont typeface="+mj-lt"/>
              <a:buAutoNum type="arabicPeriod"/>
            </a:pPr>
            <a:r>
              <a:rPr lang="en-US" dirty="0">
                <a:latin typeface="Verdana" panose="020B0604030504040204" pitchFamily="34" charset="0"/>
                <a:ea typeface="Times New Roman" panose="02020603050405020304" pitchFamily="18" charset="0"/>
                <a:cs typeface="Times New Roman" panose="02020603050405020304" pitchFamily="18" charset="0"/>
              </a:rPr>
              <a:t>Center for Public Health Policy and Practice.</a:t>
            </a:r>
          </a:p>
          <a:p>
            <a:pPr marL="0" indent="0">
              <a:lnSpc>
                <a:spcPct val="150000"/>
              </a:lnSpc>
              <a:spcAft>
                <a:spcPts val="816"/>
              </a:spcAft>
              <a:buFont typeface="+mj-lt"/>
              <a:buNone/>
            </a:pPr>
            <a:endParaRPr lang="en-US" dirty="0">
              <a:latin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95011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p:txBody>
          <a:bodyPr/>
          <a:lstStyle/>
          <a:p>
            <a:pPr>
              <a:lnSpc>
                <a:spcPct val="150000"/>
              </a:lnSpc>
              <a:spcAft>
                <a:spcPts val="816"/>
              </a:spcAft>
            </a:pPr>
            <a:r>
              <a:rPr lang="en-US" sz="1200" dirty="0">
                <a:latin typeface="Verdana" panose="020B0604030504040204" pitchFamily="34" charset="0"/>
                <a:ea typeface="Verdana" panose="020B0604030504040204" pitchFamily="34" charset="0"/>
                <a:cs typeface="Times New Roman" panose="02020603050405020304" pitchFamily="18" charset="0"/>
              </a:rPr>
              <a:t>This is a high-level organizational overview of the agency. </a:t>
            </a:r>
          </a:p>
          <a:p>
            <a:pPr>
              <a:lnSpc>
                <a:spcPct val="150000"/>
              </a:lnSpc>
              <a:spcAft>
                <a:spcPts val="816"/>
              </a:spcAft>
            </a:pPr>
            <a:endParaRPr lang="en-US" sz="1200" b="1" dirty="0">
              <a:latin typeface="Verdana" panose="020B0604030504040204" pitchFamily="34" charset="0"/>
              <a:ea typeface="Verdana" panose="020B0604030504040204" pitchFamily="34" charset="0"/>
              <a:cs typeface="Times New Roman" panose="02020603050405020304" pitchFamily="18" charset="0"/>
            </a:endParaRPr>
          </a:p>
          <a:p>
            <a:pPr>
              <a:lnSpc>
                <a:spcPct val="150000"/>
              </a:lnSpc>
              <a:spcAft>
                <a:spcPts val="816"/>
              </a:spcAft>
            </a:pPr>
            <a:r>
              <a:rPr lang="en-US" sz="1200" b="0" dirty="0">
                <a:latin typeface="Verdana" panose="020B0604030504040204" pitchFamily="34" charset="0"/>
                <a:ea typeface="Verdana" panose="020B0604030504040204" pitchFamily="34" charset="0"/>
                <a:cs typeface="Times New Roman" panose="02020603050405020304" pitchFamily="18" charset="0"/>
              </a:rPr>
              <a:t>Reporting to the </a:t>
            </a:r>
            <a:r>
              <a:rPr lang="en-US" sz="1200" b="1" dirty="0">
                <a:latin typeface="Verdana" panose="020B0604030504040204" pitchFamily="34" charset="0"/>
                <a:ea typeface="Verdana" panose="020B0604030504040204" pitchFamily="34" charset="0"/>
                <a:cs typeface="Times New Roman" panose="02020603050405020304" pitchFamily="18" charset="0"/>
              </a:rPr>
              <a:t>DSHS Commissioner</a:t>
            </a:r>
            <a:r>
              <a:rPr lang="en-US" sz="1200" b="0" dirty="0">
                <a:latin typeface="Verdana" panose="020B0604030504040204" pitchFamily="34" charset="0"/>
                <a:ea typeface="Verdana" panose="020B0604030504040204" pitchFamily="34" charset="0"/>
                <a:cs typeface="Times New Roman" panose="02020603050405020304" pitchFamily="18" charset="0"/>
              </a:rPr>
              <a:t>, are the Deputy Commissioner, the Chief State Epidemiologist, the Senior Advisor, and </a:t>
            </a:r>
            <a:r>
              <a:rPr lang="en-US" sz="1200" b="0" u="sng" dirty="0">
                <a:latin typeface="Verdana" panose="020B0604030504040204" pitchFamily="34" charset="0"/>
                <a:ea typeface="Verdana" panose="020B0604030504040204" pitchFamily="34" charset="0"/>
                <a:cs typeface="Times New Roman" panose="02020603050405020304" pitchFamily="18" charset="0"/>
              </a:rPr>
              <a:t>four</a:t>
            </a:r>
            <a:r>
              <a:rPr lang="en-US" sz="1200" b="0" dirty="0">
                <a:latin typeface="Verdana" panose="020B0604030504040204" pitchFamily="34" charset="0"/>
                <a:ea typeface="Verdana" panose="020B0604030504040204" pitchFamily="34" charset="0"/>
                <a:cs typeface="Times New Roman" panose="02020603050405020304" pitchFamily="18" charset="0"/>
              </a:rPr>
              <a:t> divisions: CHI, RLHO, CP, and LIDS.</a:t>
            </a:r>
          </a:p>
          <a:p>
            <a:endParaRPr lang="en-US" dirty="0"/>
          </a:p>
          <a:p>
            <a:pPr>
              <a:lnSpc>
                <a:spcPct val="150000"/>
              </a:lnSpc>
              <a:spcAft>
                <a:spcPts val="816"/>
              </a:spcAft>
            </a:pPr>
            <a:r>
              <a:rPr lang="en-US" sz="1200" dirty="0">
                <a:latin typeface="Verdana" panose="020B0604030504040204" pitchFamily="34" charset="0"/>
                <a:ea typeface="Verdana" panose="020B0604030504040204" pitchFamily="34" charset="0"/>
                <a:cs typeface="Times New Roman" panose="02020603050405020304" pitchFamily="18" charset="0"/>
              </a:rPr>
              <a:t>The areas that report directly to the </a:t>
            </a:r>
            <a:r>
              <a:rPr lang="en-US" sz="1200" b="1" dirty="0">
                <a:latin typeface="Verdana" panose="020B0604030504040204" pitchFamily="34" charset="0"/>
                <a:ea typeface="Verdana" panose="020B0604030504040204" pitchFamily="34" charset="0"/>
                <a:cs typeface="Times New Roman" panose="02020603050405020304" pitchFamily="18" charset="0"/>
              </a:rPr>
              <a:t>Deputy Commissioner</a:t>
            </a:r>
            <a:r>
              <a:rPr lang="en-US" sz="1200" dirty="0">
                <a:latin typeface="Verdana" panose="020B0604030504040204" pitchFamily="34" charset="0"/>
                <a:ea typeface="Verdana" panose="020B0604030504040204" pitchFamily="34" charset="0"/>
                <a:cs typeface="Times New Roman" panose="02020603050405020304" pitchFamily="18" charset="0"/>
              </a:rPr>
              <a:t>, which represent most of our administrative support functions, include:</a:t>
            </a:r>
          </a:p>
          <a:p>
            <a:pPr marL="285750" indent="-285750">
              <a:lnSpc>
                <a:spcPct val="150000"/>
              </a:lnSpc>
              <a:spcAft>
                <a:spcPts val="816"/>
              </a:spcAft>
              <a:buFont typeface="Arial" panose="020B0604020202020204" pitchFamily="34" charset="0"/>
              <a:buChar char="•"/>
            </a:pPr>
            <a:endParaRPr lang="en-US" sz="1200" dirty="0">
              <a:latin typeface="Verdana" panose="020B0604030504040204" pitchFamily="34" charset="0"/>
              <a:ea typeface="Verdana" panose="020B0604030504040204" pitchFamily="34" charset="0"/>
              <a:cs typeface="Times New Roman" panose="02020603050405020304" pitchFamily="18" charset="0"/>
            </a:endParaRPr>
          </a:p>
          <a:p>
            <a:pPr marL="285750" indent="-285750">
              <a:lnSpc>
                <a:spcPct val="150000"/>
              </a:lnSpc>
              <a:spcAft>
                <a:spcPts val="816"/>
              </a:spcAft>
              <a:buFont typeface="Arial" panose="020B0604020202020204" pitchFamily="34" charset="0"/>
              <a:buChar char="•"/>
            </a:pPr>
            <a:r>
              <a:rPr lang="en-US" sz="1200" dirty="0">
                <a:latin typeface="Verdana" panose="020B0604030504040204" pitchFamily="34" charset="0"/>
                <a:ea typeface="Verdana" panose="020B0604030504040204" pitchFamily="34" charset="0"/>
                <a:cs typeface="Times New Roman" panose="02020603050405020304" pitchFamily="18" charset="0"/>
              </a:rPr>
              <a:t>Chief of Staff</a:t>
            </a:r>
          </a:p>
          <a:p>
            <a:pPr marL="285750" indent="-285750">
              <a:lnSpc>
                <a:spcPct val="150000"/>
              </a:lnSpc>
              <a:spcAft>
                <a:spcPts val="816"/>
              </a:spcAft>
              <a:buFont typeface="Arial" panose="020B0604020202020204" pitchFamily="34" charset="0"/>
              <a:buChar char="•"/>
            </a:pPr>
            <a:r>
              <a:rPr lang="en-US" sz="1200" dirty="0">
                <a:latin typeface="Verdana" panose="020B0604030504040204" pitchFamily="34" charset="0"/>
                <a:ea typeface="Verdana" panose="020B0604030504040204" pitchFamily="34" charset="0"/>
                <a:cs typeface="Times New Roman" panose="02020603050405020304" pitchFamily="18" charset="0"/>
              </a:rPr>
              <a:t>Chief Financial Officer</a:t>
            </a:r>
          </a:p>
          <a:p>
            <a:pPr marL="285750" indent="-285750">
              <a:lnSpc>
                <a:spcPct val="150000"/>
              </a:lnSpc>
              <a:spcAft>
                <a:spcPts val="816"/>
              </a:spcAft>
              <a:buFont typeface="Arial" panose="020B0604020202020204" pitchFamily="34" charset="0"/>
              <a:buChar char="•"/>
            </a:pPr>
            <a:r>
              <a:rPr lang="en-US" sz="1200" dirty="0">
                <a:latin typeface="Verdana" panose="020B0604030504040204" pitchFamily="34" charset="0"/>
                <a:ea typeface="Verdana" panose="020B0604030504040204" pitchFamily="34" charset="0"/>
                <a:cs typeface="Times New Roman" panose="02020603050405020304" pitchFamily="18" charset="0"/>
              </a:rPr>
              <a:t>Program Operations</a:t>
            </a:r>
          </a:p>
          <a:p>
            <a:pPr marL="285750" indent="-285750">
              <a:lnSpc>
                <a:spcPct val="150000"/>
              </a:lnSpc>
              <a:spcAft>
                <a:spcPts val="816"/>
              </a:spcAft>
              <a:buFont typeface="Arial" panose="020B0604020202020204" pitchFamily="34" charset="0"/>
              <a:buChar char="•"/>
            </a:pPr>
            <a:r>
              <a:rPr lang="en-US" sz="1200" dirty="0">
                <a:latin typeface="Verdana" panose="020B0604030504040204" pitchFamily="34" charset="0"/>
                <a:ea typeface="Verdana" panose="020B0604030504040204" pitchFamily="34" charset="0"/>
                <a:cs typeface="Times New Roman" panose="02020603050405020304" pitchFamily="18" charset="0"/>
              </a:rPr>
              <a:t>Center for Public Health Policy and Practice</a:t>
            </a:r>
            <a:endParaRPr lang="en-US" dirty="0"/>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9</a:t>
            </a:fld>
            <a:endParaRPr lang="en-US" dirty="0"/>
          </a:p>
        </p:txBody>
      </p:sp>
      <p:sp>
        <p:nvSpPr>
          <p:cNvPr id="5" name="Rectangle 4">
            <a:extLst>
              <a:ext uri="{FF2B5EF4-FFF2-40B4-BE49-F238E27FC236}">
                <a16:creationId xmlns:a16="http://schemas.microsoft.com/office/drawing/2014/main" id="{6055AA91-4DEE-4985-B114-A1C082382820}"/>
              </a:ext>
            </a:extLst>
          </p:cNvPr>
          <p:cNvSpPr/>
          <p:nvPr/>
        </p:nvSpPr>
        <p:spPr>
          <a:xfrm>
            <a:off x="4710149" y="691563"/>
            <a:ext cx="3998422" cy="5629811"/>
          </a:xfrm>
          <a:prstGeom prst="rect">
            <a:avLst/>
          </a:prstGeom>
        </p:spPr>
        <p:txBody>
          <a:bodyPr wrap="square">
            <a:spAutoFit/>
          </a:bodyPr>
          <a:lstStyle/>
          <a:p>
            <a:pPr marL="285750" indent="-285750">
              <a:lnSpc>
                <a:spcPct val="150000"/>
              </a:lnSpc>
              <a:spcAft>
                <a:spcPts val="800"/>
              </a:spcAft>
              <a:buFont typeface="Arial" panose="020B0604020202020204" pitchFamily="34" charset="0"/>
              <a:buChar char="•"/>
            </a:pPr>
            <a:r>
              <a:rPr lang="en-US" sz="1400" dirty="0">
                <a:latin typeface="Verdana" panose="020B0604030504040204" pitchFamily="34" charset="0"/>
                <a:ea typeface="Verdana" panose="020B0604030504040204" pitchFamily="34" charset="0"/>
                <a:cs typeface="Times New Roman" panose="02020603050405020304" pitchFamily="18" charset="0"/>
              </a:rPr>
              <a:t>This slide shows a high-level organizational overview of the agency. </a:t>
            </a:r>
          </a:p>
          <a:p>
            <a:pPr marL="285750" indent="-285750">
              <a:lnSpc>
                <a:spcPct val="150000"/>
              </a:lnSpc>
              <a:spcAft>
                <a:spcPts val="800"/>
              </a:spcAft>
              <a:buFont typeface="Arial" panose="020B0604020202020204" pitchFamily="34" charset="0"/>
              <a:buChar char="•"/>
            </a:pPr>
            <a:r>
              <a:rPr lang="en-US" sz="1400" dirty="0">
                <a:latin typeface="Verdana" panose="020B0604030504040204" pitchFamily="34" charset="0"/>
                <a:ea typeface="Verdana" panose="020B0604030504040204" pitchFamily="34" charset="0"/>
                <a:cs typeface="Times New Roman" panose="02020603050405020304" pitchFamily="18" charset="0"/>
              </a:rPr>
              <a:t>Four divisions and the Office of the State Chief Epidemiologist report directly to the DSHS Commissioner.  </a:t>
            </a:r>
          </a:p>
          <a:p>
            <a:pPr marL="285750" indent="-285750">
              <a:lnSpc>
                <a:spcPct val="150000"/>
              </a:lnSpc>
              <a:spcAft>
                <a:spcPts val="800"/>
              </a:spcAft>
              <a:buFont typeface="Arial" panose="020B0604020202020204" pitchFamily="34" charset="0"/>
              <a:buChar char="•"/>
            </a:pPr>
            <a:r>
              <a:rPr lang="en-US" sz="1400" dirty="0">
                <a:latin typeface="Verdana" panose="020B0604030504040204" pitchFamily="34" charset="0"/>
                <a:ea typeface="Verdana" panose="020B0604030504040204" pitchFamily="34" charset="0"/>
                <a:cs typeface="Times New Roman" panose="02020603050405020304" pitchFamily="18" charset="0"/>
              </a:rPr>
              <a:t>The remaining divisions, centers, and offices report to the Deputy Commissioner. </a:t>
            </a:r>
          </a:p>
          <a:p>
            <a:pPr marL="285750" indent="-285750">
              <a:lnSpc>
                <a:spcPct val="150000"/>
              </a:lnSpc>
              <a:spcAft>
                <a:spcPts val="800"/>
              </a:spcAft>
              <a:buFont typeface="Arial" panose="020B0604020202020204" pitchFamily="34" charset="0"/>
              <a:buChar char="•"/>
            </a:pPr>
            <a:r>
              <a:rPr lang="en-US" sz="1400" dirty="0">
                <a:latin typeface="Verdana" panose="020B0604030504040204" pitchFamily="34" charset="0"/>
                <a:ea typeface="Verdana" panose="020B0604030504040204" pitchFamily="34" charset="0"/>
                <a:cs typeface="Times New Roman" panose="02020603050405020304" pitchFamily="18" charset="0"/>
              </a:rPr>
              <a:t>Over the last several years, DSHS restructured the agency to improve our ability to carry out public health functions.  </a:t>
            </a:r>
          </a:p>
          <a:p>
            <a:pPr marL="285750" indent="-285750">
              <a:lnSpc>
                <a:spcPct val="150000"/>
              </a:lnSpc>
              <a:spcAft>
                <a:spcPts val="800"/>
              </a:spcAft>
              <a:buFont typeface="Arial" panose="020B0604020202020204" pitchFamily="34" charset="0"/>
              <a:buChar char="•"/>
            </a:pPr>
            <a:r>
              <a:rPr lang="en-US" sz="1400" dirty="0">
                <a:latin typeface="Verdana" panose="020B0604030504040204" pitchFamily="34" charset="0"/>
                <a:ea typeface="Verdana" panose="020B0604030504040204" pitchFamily="34" charset="0"/>
                <a:cs typeface="Times New Roman" panose="02020603050405020304" pitchFamily="18" charset="0"/>
              </a:rPr>
              <a:t>We’ll be going into more detail as to what functions are included in each area shown here in other training modules in this series.</a:t>
            </a:r>
          </a:p>
        </p:txBody>
      </p:sp>
    </p:spTree>
    <p:extLst>
      <p:ext uri="{BB962C8B-B14F-4D97-AF65-F5344CB8AC3E}">
        <p14:creationId xmlns:p14="http://schemas.microsoft.com/office/powerpoint/2010/main" val="2567461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7867" y="2980945"/>
            <a:ext cx="9144000" cy="2023411"/>
          </a:xfrm>
        </p:spPr>
        <p:txBody>
          <a:bodyPr anchor="b">
            <a:noAutofit/>
          </a:bodyPr>
          <a:lstStyle>
            <a:lvl1pPr algn="ctr">
              <a:defRPr sz="7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57867" y="5068960"/>
            <a:ext cx="9144000" cy="1095311"/>
          </a:xfrm>
        </p:spPr>
        <p:txBody>
          <a:bodyPr anchor="t"/>
          <a:lstStyle>
            <a:lvl1pPr marL="0" indent="0" algn="ctr">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3147" y="6356353"/>
            <a:ext cx="1571413" cy="365125"/>
          </a:xfrm>
        </p:spPr>
        <p:txBody>
          <a:bodyPr/>
          <a:lstStyle>
            <a:lvl1pPr algn="l">
              <a:defRPr/>
            </a:lvl1pPr>
          </a:lstStyle>
          <a:p>
            <a:r>
              <a:rPr lang="en-US" dirty="0"/>
              <a:t>1/30/2017</a:t>
            </a:r>
          </a:p>
        </p:txBody>
      </p:sp>
      <p:sp>
        <p:nvSpPr>
          <p:cNvPr id="5" name="Footer Placeholder 4"/>
          <p:cNvSpPr>
            <a:spLocks noGrp="1"/>
          </p:cNvSpPr>
          <p:nvPr>
            <p:ph type="ftr" sz="quarter" idx="11"/>
          </p:nvPr>
        </p:nvSpPr>
        <p:spPr>
          <a:xfrm>
            <a:off x="2567940" y="6356353"/>
            <a:ext cx="7025640" cy="365125"/>
          </a:xfrm>
        </p:spPr>
        <p:txBody>
          <a:bodyPr/>
          <a:lstStyle/>
          <a:p>
            <a:endParaRPr lang="en-US" dirty="0"/>
          </a:p>
        </p:txBody>
      </p:sp>
      <p:sp>
        <p:nvSpPr>
          <p:cNvPr id="6" name="Slide Number Placeholder 5"/>
          <p:cNvSpPr>
            <a:spLocks noGrp="1"/>
          </p:cNvSpPr>
          <p:nvPr>
            <p:ph type="sldNum" sz="quarter" idx="12"/>
          </p:nvPr>
        </p:nvSpPr>
        <p:spPr>
          <a:xfrm>
            <a:off x="9966960" y="6356354"/>
            <a:ext cx="1600200" cy="365125"/>
          </a:xfrm>
        </p:spPr>
        <p:txBody>
          <a:bodyPr/>
          <a:lstStyle/>
          <a:p>
            <a:fld id="{3264D530-B60B-4A5A-91C0-C766C58A4783}" type="slidenum">
              <a:rPr lang="en-US" smtClean="0"/>
              <a:t>‹#›</a:t>
            </a:fld>
            <a:endParaRPr lang="en-US" dirty="0"/>
          </a:p>
        </p:txBody>
      </p:sp>
      <p:cxnSp>
        <p:nvCxnSpPr>
          <p:cNvPr id="14" name="Rule 13"/>
          <p:cNvCxnSpPr/>
          <p:nvPr userDrawn="1"/>
        </p:nvCxnSpPr>
        <p:spPr>
          <a:xfrm>
            <a:off x="1557867" y="5035538"/>
            <a:ext cx="9144000" cy="2238"/>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36711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1752473"/>
            <a:ext cx="7821480" cy="4237623"/>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2" name="Picture Placeholder 14"/>
          <p:cNvSpPr>
            <a:spLocks noGrp="1"/>
          </p:cNvSpPr>
          <p:nvPr>
            <p:ph type="pic" sz="quarter" idx="13"/>
          </p:nvPr>
        </p:nvSpPr>
        <p:spPr>
          <a:xfrm>
            <a:off x="8908204" y="1752473"/>
            <a:ext cx="2624551" cy="3520568"/>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dirty="0"/>
              <a:t>Click icon to add picture</a:t>
            </a:r>
          </a:p>
        </p:txBody>
      </p:sp>
      <p:sp>
        <p:nvSpPr>
          <p:cNvPr id="7" name="Text Placeholder 6"/>
          <p:cNvSpPr>
            <a:spLocks noGrp="1"/>
          </p:cNvSpPr>
          <p:nvPr>
            <p:ph type="body" sz="quarter" idx="15" hasCustomPrompt="1"/>
          </p:nvPr>
        </p:nvSpPr>
        <p:spPr>
          <a:xfrm>
            <a:off x="8829039" y="5486857"/>
            <a:ext cx="2703715" cy="503238"/>
          </a:xfrm>
        </p:spPr>
        <p:txBody>
          <a:bodyPr>
            <a:normAutofit/>
          </a:bodyPr>
          <a:lstStyle>
            <a:lvl1pPr marL="0" indent="0" algn="r">
              <a:buNone/>
              <a:defRPr sz="2800" b="1">
                <a:solidFill>
                  <a:schemeClr val="accent1"/>
                </a:solidFill>
              </a:defRPr>
            </a:lvl1pPr>
          </a:lstStyle>
          <a:p>
            <a:pPr lvl="0"/>
            <a:r>
              <a:rPr lang="en-US" dirty="0"/>
              <a:t>Questions?</a:t>
            </a:r>
          </a:p>
        </p:txBody>
      </p:sp>
      <p:sp>
        <p:nvSpPr>
          <p:cNvPr id="4" name="Date Placeholder 3"/>
          <p:cNvSpPr>
            <a:spLocks noGrp="1"/>
          </p:cNvSpPr>
          <p:nvPr>
            <p:ph type="dt" sz="half" idx="10"/>
          </p:nvPr>
        </p:nvSpPr>
        <p:spPr/>
        <p:txBody>
          <a:bodyPr/>
          <a:lstStyle/>
          <a:p>
            <a:r>
              <a:rPr lang="en-US" dirty="0"/>
              <a:t>1/30/2017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849972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199" y="3553231"/>
            <a:ext cx="10515600" cy="1114960"/>
          </a:xfrm>
        </p:spPr>
        <p:txBody>
          <a:bodyPr>
            <a:normAutofit/>
          </a:bodyPr>
          <a:lstStyle>
            <a:lvl1pPr algn="ctr">
              <a:defRPr sz="7000" b="1" baseline="0">
                <a:solidFill>
                  <a:schemeClr val="bg1"/>
                </a:solidFill>
              </a:defRPr>
            </a:lvl1pPr>
          </a:lstStyle>
          <a:p>
            <a:r>
              <a:rPr lang="en-US" dirty="0"/>
              <a:t>Thank you</a:t>
            </a:r>
          </a:p>
        </p:txBody>
      </p:sp>
      <p:sp>
        <p:nvSpPr>
          <p:cNvPr id="14" name="Text Placeholder 6"/>
          <p:cNvSpPr>
            <a:spLocks noGrp="1"/>
          </p:cNvSpPr>
          <p:nvPr>
            <p:ph type="body" sz="quarter" idx="13"/>
          </p:nvPr>
        </p:nvSpPr>
        <p:spPr>
          <a:xfrm>
            <a:off x="2230967" y="5009721"/>
            <a:ext cx="7884117" cy="914400"/>
          </a:xfrm>
        </p:spPr>
        <p:txBody>
          <a:bodyPr>
            <a:normAutofit/>
          </a:bodyPr>
          <a:lstStyle>
            <a:lvl1pPr marL="0" indent="0" algn="ctr">
              <a:buNone/>
              <a:defRPr sz="2400" b="1">
                <a:solidFill>
                  <a:schemeClr val="bg1"/>
                </a:solidFill>
              </a:defRPr>
            </a:lvl1pPr>
          </a:lstStyle>
          <a:p>
            <a:pPr lvl="0"/>
            <a:r>
              <a:rPr lang="en-US"/>
              <a:t>Edit Master text styles</a:t>
            </a:r>
          </a:p>
        </p:txBody>
      </p:sp>
      <p:sp>
        <p:nvSpPr>
          <p:cNvPr id="3" name="Date Placeholder 2"/>
          <p:cNvSpPr>
            <a:spLocks noGrp="1"/>
          </p:cNvSpPr>
          <p:nvPr>
            <p:ph type="dt" sz="half" idx="10"/>
          </p:nvPr>
        </p:nvSpPr>
        <p:spPr/>
        <p:txBody>
          <a:bodyPr/>
          <a:lstStyle/>
          <a:p>
            <a:r>
              <a:rPr lang="en-US" dirty="0"/>
              <a:t>1/30/2017</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dirty="0"/>
          </a:p>
        </p:txBody>
      </p:sp>
      <p:cxnSp>
        <p:nvCxnSpPr>
          <p:cNvPr id="12" name="Rule 11"/>
          <p:cNvCxnSpPr/>
          <p:nvPr userDrawn="1"/>
        </p:nvCxnSpPr>
        <p:spPr>
          <a:xfrm flipV="1">
            <a:off x="1675900" y="4813075"/>
            <a:ext cx="8840197" cy="2132"/>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09529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4610" y="2980943"/>
            <a:ext cx="10102777" cy="2023411"/>
          </a:xfrm>
        </p:spPr>
        <p:txBody>
          <a:bodyPr anchor="b">
            <a:noAutofit/>
          </a:bodyPr>
          <a:lstStyle>
            <a:lvl1pPr algn="ctr">
              <a:defRPr sz="70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044610" y="5068960"/>
            <a:ext cx="10102777" cy="1095311"/>
          </a:xfrm>
        </p:spPr>
        <p:txBody>
          <a:bodyPr anchor="t"/>
          <a:lstStyle>
            <a:lvl1pPr marL="0" indent="0" algn="ctr">
              <a:buNone/>
              <a:defRPr sz="3600" b="1">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4" name="Rule 13"/>
          <p:cNvCxnSpPr/>
          <p:nvPr userDrawn="1"/>
        </p:nvCxnSpPr>
        <p:spPr>
          <a:xfrm flipV="1">
            <a:off x="1044610" y="5032829"/>
            <a:ext cx="10102777" cy="3629"/>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700416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836908" y="1752473"/>
            <a:ext cx="7821480" cy="4237623"/>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9" name="Picture Placeholder 14"/>
          <p:cNvSpPr>
            <a:spLocks noGrp="1"/>
          </p:cNvSpPr>
          <p:nvPr>
            <p:ph type="pic" sz="quarter" idx="13" hasCustomPrompt="1"/>
          </p:nvPr>
        </p:nvSpPr>
        <p:spPr>
          <a:xfrm>
            <a:off x="8977584" y="2111000"/>
            <a:ext cx="2624551" cy="3520568"/>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dirty="0"/>
              <a:t>Click icon to add picture                                                                          </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091277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2305" y="428340"/>
            <a:ext cx="9168026" cy="798296"/>
          </a:xfrm>
        </p:spPr>
        <p:txBody>
          <a:bodyPr anchor="b">
            <a:noAutofit/>
          </a:bodyPr>
          <a:lstStyle>
            <a:lvl1pPr>
              <a:defRPr sz="5000" b="1"/>
            </a:lvl1pPr>
          </a:lstStyle>
          <a:p>
            <a:r>
              <a:rPr lang="en-US" dirty="0"/>
              <a:t>Click to edit Master title style</a:t>
            </a:r>
          </a:p>
        </p:txBody>
      </p:sp>
      <p:sp>
        <p:nvSpPr>
          <p:cNvPr id="3" name="Text Placeholder 2"/>
          <p:cNvSpPr>
            <a:spLocks noGrp="1"/>
          </p:cNvSpPr>
          <p:nvPr>
            <p:ph type="body" idx="1"/>
          </p:nvPr>
        </p:nvSpPr>
        <p:spPr>
          <a:xfrm>
            <a:off x="2432305" y="1726403"/>
            <a:ext cx="9167030" cy="485079"/>
          </a:xfrm>
        </p:spPr>
        <p:txBody>
          <a:bodyPr>
            <a:normAutofit/>
          </a:bodyPr>
          <a:lstStyle>
            <a:lvl1pPr marL="0" indent="0">
              <a:buNone/>
              <a:defRPr sz="3200" b="1">
                <a:solidFill>
                  <a:schemeClr val="accent5"/>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3"/>
          </p:nvPr>
        </p:nvSpPr>
        <p:spPr>
          <a:xfrm>
            <a:off x="2432305" y="2422621"/>
            <a:ext cx="9167030" cy="801044"/>
          </a:xfrm>
        </p:spPr>
        <p:txBody>
          <a:bodyPr>
            <a:normAutofit/>
          </a:bodyPr>
          <a:lstStyle>
            <a:lvl1pPr marL="0" indent="0">
              <a:buNone/>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8" name="Picture Placeholder 17"/>
          <p:cNvSpPr>
            <a:spLocks noGrp="1"/>
          </p:cNvSpPr>
          <p:nvPr>
            <p:ph type="pic" sz="quarter" idx="14"/>
          </p:nvPr>
        </p:nvSpPr>
        <p:spPr>
          <a:xfrm>
            <a:off x="2432304" y="3429001"/>
            <a:ext cx="9167029" cy="2231135"/>
          </a:xfrm>
          <a:solidFill>
            <a:schemeClr val="accent4">
              <a:lumMod val="60000"/>
              <a:lumOff val="40000"/>
            </a:schemeClr>
          </a:solidFill>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Click icon to add picture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5" name="Rule 14"/>
          <p:cNvCxnSpPr/>
          <p:nvPr userDrawn="1"/>
        </p:nvCxnSpPr>
        <p:spPr>
          <a:xfrm>
            <a:off x="2432304" y="1449092"/>
            <a:ext cx="9167029"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208464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022" y="692968"/>
            <a:ext cx="8388457" cy="743000"/>
          </a:xfrm>
          <a:effectLst/>
        </p:spPr>
        <p:txBody>
          <a:bodyPr>
            <a:noAutofit/>
          </a:bodyPr>
          <a:lstStyle>
            <a:lvl1pPr>
              <a:defRPr sz="5000" b="1"/>
            </a:lvl1pPr>
          </a:lstStyle>
          <a:p>
            <a:r>
              <a:rPr lang="en-US" dirty="0"/>
              <a:t>Click to edit Master title style</a:t>
            </a:r>
          </a:p>
        </p:txBody>
      </p:sp>
      <p:sp>
        <p:nvSpPr>
          <p:cNvPr id="3" name="Content Placeholder 2"/>
          <p:cNvSpPr>
            <a:spLocks noGrp="1"/>
          </p:cNvSpPr>
          <p:nvPr>
            <p:ph sz="half" idx="1"/>
          </p:nvPr>
        </p:nvSpPr>
        <p:spPr>
          <a:xfrm>
            <a:off x="2437021" y="1730652"/>
            <a:ext cx="8389751" cy="4351338"/>
          </a:xfrm>
        </p:spPr>
        <p:txBody>
          <a:bodyPr>
            <a:normAutofit/>
          </a:bodyPr>
          <a:lstStyle>
            <a:lvl1pPr marL="346075" indent="-346075">
              <a:buFont typeface="+mj-lt"/>
              <a:buAutoNum type="arabicPeriod"/>
              <a:defRPr sz="2400"/>
            </a:lvl1pPr>
            <a:lvl2pPr marL="690563" indent="-346075">
              <a:buFont typeface="+mj-lt"/>
              <a:buAutoNum type="alphaLcPeriod"/>
              <a:defRPr sz="2400"/>
            </a:lvl2pPr>
            <a:lvl3pPr marL="1087438" indent="-344488">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dirty="0"/>
              <a:t>Click to edit Master text styles</a:t>
            </a:r>
          </a:p>
          <a:p>
            <a:pPr lvl="1"/>
            <a:r>
              <a:rPr lang="en-US" dirty="0"/>
              <a:t>Second level</a:t>
            </a:r>
          </a:p>
          <a:p>
            <a:pPr lvl="2"/>
            <a:r>
              <a:rPr lang="en-US" dirty="0"/>
              <a:t>Third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1" name="Rule 10"/>
          <p:cNvCxnSpPr/>
          <p:nvPr userDrawn="1"/>
        </p:nvCxnSpPr>
        <p:spPr>
          <a:xfrm flipV="1">
            <a:off x="2437021" y="1450814"/>
            <a:ext cx="8388457" cy="547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900818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836908" y="1752473"/>
            <a:ext cx="7821480" cy="4237623"/>
          </a:xfrm>
        </p:spPr>
        <p:txBody>
          <a:bodyPr>
            <a:normAutofit/>
          </a:bodyPr>
          <a:lstStyle>
            <a:lvl1pPr>
              <a:defRPr sz="2400">
                <a:solidFill>
                  <a:schemeClr val="tx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a:p>
            <a:pPr lvl="1"/>
            <a:r>
              <a:rPr lang="en-US" dirty="0"/>
              <a:t>Second level</a:t>
            </a:r>
          </a:p>
        </p:txBody>
      </p:sp>
      <p:sp>
        <p:nvSpPr>
          <p:cNvPr id="10" name="Picture Placeholder 14"/>
          <p:cNvSpPr>
            <a:spLocks noGrp="1"/>
          </p:cNvSpPr>
          <p:nvPr>
            <p:ph type="pic" sz="quarter" idx="13"/>
          </p:nvPr>
        </p:nvSpPr>
        <p:spPr>
          <a:xfrm>
            <a:off x="8946053" y="2158872"/>
            <a:ext cx="2624551" cy="3520568"/>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dirty="0"/>
              <a:t>Click icon to add picture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334584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021" y="520370"/>
            <a:ext cx="9145379" cy="743000"/>
          </a:xfrm>
          <a:effectLst/>
        </p:spPr>
        <p:txBody>
          <a:bodyPr>
            <a:noAutofit/>
          </a:bodyPr>
          <a:lstStyle>
            <a:lvl1pPr>
              <a:defRPr sz="5000" b="1"/>
            </a:lvl1pPr>
          </a:lstStyle>
          <a:p>
            <a:r>
              <a:rPr lang="en-US" dirty="0"/>
              <a:t>Click to edit Master title style</a:t>
            </a:r>
          </a:p>
        </p:txBody>
      </p:sp>
      <p:sp>
        <p:nvSpPr>
          <p:cNvPr id="3" name="Content Placeholder 2"/>
          <p:cNvSpPr>
            <a:spLocks noGrp="1"/>
          </p:cNvSpPr>
          <p:nvPr>
            <p:ph sz="half" idx="1"/>
          </p:nvPr>
        </p:nvSpPr>
        <p:spPr>
          <a:xfrm>
            <a:off x="2437021" y="1520196"/>
            <a:ext cx="4410819" cy="4667243"/>
          </a:xfrm>
        </p:spPr>
        <p:txBody>
          <a:bodyPr>
            <a:normAutofit/>
          </a:bodyPr>
          <a:lstStyle>
            <a:lvl1pPr marL="396875" indent="-396875">
              <a:buFont typeface="+mj-lt"/>
              <a:buAutoNum type="arabicPeriod"/>
              <a:tabLst/>
              <a:defRPr sz="2400"/>
            </a:lvl1pPr>
            <a:lvl2pPr marL="803275" indent="-395288">
              <a:buFont typeface="+mj-lt"/>
              <a:buAutoNum type="alphaLcPeriod"/>
              <a:defRPr sz="2400"/>
            </a:lvl2pPr>
            <a:lvl3pPr marL="1198563" indent="-406400">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dirty="0"/>
              <a:t>Click to edit Master text styles</a:t>
            </a:r>
          </a:p>
          <a:p>
            <a:pPr lvl="1"/>
            <a:r>
              <a:rPr lang="en-US" dirty="0"/>
              <a:t>Second level</a:t>
            </a:r>
          </a:p>
          <a:p>
            <a:pPr lvl="2"/>
            <a:r>
              <a:rPr lang="en-US" dirty="0"/>
              <a:t>Third level</a:t>
            </a:r>
          </a:p>
        </p:txBody>
      </p:sp>
      <p:sp>
        <p:nvSpPr>
          <p:cNvPr id="13" name="Content Placeholder 2"/>
          <p:cNvSpPr>
            <a:spLocks noGrp="1"/>
          </p:cNvSpPr>
          <p:nvPr>
            <p:ph sz="half" idx="13"/>
          </p:nvPr>
        </p:nvSpPr>
        <p:spPr>
          <a:xfrm>
            <a:off x="7171581" y="1520195"/>
            <a:ext cx="4410819" cy="4667243"/>
          </a:xfrm>
        </p:spPr>
        <p:txBody>
          <a:bodyPr>
            <a:normAutofit/>
          </a:bodyPr>
          <a:lstStyle>
            <a:lvl1pPr marL="396875" indent="-396875">
              <a:buFont typeface="+mj-lt"/>
              <a:buAutoNum type="arabicPeriod"/>
              <a:tabLst/>
              <a:defRPr sz="2400"/>
            </a:lvl1pPr>
            <a:lvl2pPr marL="803275" indent="-395288">
              <a:buFont typeface="+mj-lt"/>
              <a:buAutoNum type="alphaLcPeriod"/>
              <a:defRPr sz="2400"/>
            </a:lvl2pPr>
            <a:lvl3pPr marL="1198563" indent="-406400">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dirty="0"/>
              <a:t>Click to edit Master text styles</a:t>
            </a:r>
          </a:p>
          <a:p>
            <a:pPr lvl="1"/>
            <a:r>
              <a:rPr lang="en-US" dirty="0"/>
              <a:t>Second level</a:t>
            </a:r>
          </a:p>
          <a:p>
            <a:pPr lvl="2"/>
            <a:r>
              <a:rPr lang="en-US" dirty="0"/>
              <a:t>Third level</a:t>
            </a:r>
          </a:p>
        </p:txBody>
      </p:sp>
      <p:sp>
        <p:nvSpPr>
          <p:cNvPr id="6" name="Footer Placeholder 5"/>
          <p:cNvSpPr>
            <a:spLocks noGrp="1"/>
          </p:cNvSpPr>
          <p:nvPr>
            <p:ph type="ftr" sz="quarter" idx="11"/>
          </p:nvPr>
        </p:nvSpPr>
        <p:spPr>
          <a:xfrm>
            <a:off x="4287520" y="6352545"/>
            <a:ext cx="5455920" cy="365125"/>
          </a:xfrm>
        </p:spPr>
        <p:txBody>
          <a:bodyPr/>
          <a:lstStyle/>
          <a:p>
            <a:endParaRPr lang="en-US" dirty="0"/>
          </a:p>
        </p:txBody>
      </p:sp>
      <p:sp>
        <p:nvSpPr>
          <p:cNvPr id="7" name="Slide Number Placeholder 6"/>
          <p:cNvSpPr>
            <a:spLocks noGrp="1"/>
          </p:cNvSpPr>
          <p:nvPr>
            <p:ph type="sldNum" sz="quarter" idx="12"/>
          </p:nvPr>
        </p:nvSpPr>
        <p:spPr>
          <a:xfrm>
            <a:off x="10078720" y="6352546"/>
            <a:ext cx="1503680" cy="365125"/>
          </a:xfrm>
        </p:spPr>
        <p:txBody>
          <a:bodyPr/>
          <a:lstStyle/>
          <a:p>
            <a:fld id="{3264D530-B60B-4A5A-91C0-C766C58A4783}" type="slidenum">
              <a:rPr lang="en-US" smtClean="0"/>
              <a:t>‹#›</a:t>
            </a:fld>
            <a:endParaRPr lang="en-US" dirty="0"/>
          </a:p>
        </p:txBody>
      </p:sp>
      <p:cxnSp>
        <p:nvCxnSpPr>
          <p:cNvPr id="11" name="Rule 10"/>
          <p:cNvCxnSpPr/>
          <p:nvPr userDrawn="1"/>
        </p:nvCxnSpPr>
        <p:spPr>
          <a:xfrm>
            <a:off x="2437021" y="1351280"/>
            <a:ext cx="9145379" cy="0"/>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699184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2601" y="54461"/>
            <a:ext cx="8388457" cy="743000"/>
          </a:xfrm>
          <a:effectLst/>
        </p:spPr>
        <p:txBody>
          <a:bodyPr>
            <a:noAutofit/>
          </a:bodyPr>
          <a:lstStyle>
            <a:lvl1pPr>
              <a:defRPr sz="5000" b="1">
                <a:solidFill>
                  <a:schemeClr val="bg1"/>
                </a:solidFill>
              </a:defRPr>
            </a:lvl1pPr>
          </a:lstStyle>
          <a:p>
            <a:r>
              <a:rPr lang="en-US" dirty="0"/>
              <a:t>Click to edit Master title style</a:t>
            </a:r>
          </a:p>
        </p:txBody>
      </p:sp>
      <p:sp>
        <p:nvSpPr>
          <p:cNvPr id="9" name="Chart Placeholder 8"/>
          <p:cNvSpPr>
            <a:spLocks noGrp="1"/>
          </p:cNvSpPr>
          <p:nvPr>
            <p:ph type="chart" sz="quarter" idx="13"/>
          </p:nvPr>
        </p:nvSpPr>
        <p:spPr>
          <a:xfrm>
            <a:off x="2589530" y="375557"/>
            <a:ext cx="8388349" cy="5738701"/>
          </a:xfrm>
        </p:spPr>
        <p:txBody>
          <a:bodyPr anchor="ctr"/>
          <a:lstStyle>
            <a:lvl1pPr algn="ctr">
              <a:defRPr/>
            </a:lvl1p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4180581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441" y="365129"/>
            <a:ext cx="8065776" cy="906747"/>
          </a:xfrm>
        </p:spPr>
        <p:txBody>
          <a:bodyPr>
            <a:noAutofit/>
          </a:bodyPr>
          <a:lstStyle>
            <a:lvl1pPr>
              <a:defRPr sz="5000" b="1">
                <a:solidFill>
                  <a:schemeClr val="bg1"/>
                </a:solidFill>
              </a:defRPr>
            </a:lvl1pPr>
          </a:lstStyle>
          <a:p>
            <a:r>
              <a:rPr lang="en-US" dirty="0"/>
              <a:t>Click to edit Master title style</a:t>
            </a:r>
          </a:p>
        </p:txBody>
      </p:sp>
      <p:sp>
        <p:nvSpPr>
          <p:cNvPr id="7" name="Content Placeholder 6"/>
          <p:cNvSpPr>
            <a:spLocks noGrp="1"/>
          </p:cNvSpPr>
          <p:nvPr>
            <p:ph sz="quarter" idx="13"/>
          </p:nvPr>
        </p:nvSpPr>
        <p:spPr>
          <a:xfrm>
            <a:off x="600075" y="1768475"/>
            <a:ext cx="10922000" cy="4429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788832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1752473"/>
            <a:ext cx="7821480" cy="4237623"/>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8946053" y="2158872"/>
            <a:ext cx="2624551" cy="3520568"/>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dirty="0"/>
              <a:t>Click icon to add picture</a:t>
            </a:r>
          </a:p>
        </p:txBody>
      </p:sp>
      <p:sp>
        <p:nvSpPr>
          <p:cNvPr id="4" name="Date Placeholder 3"/>
          <p:cNvSpPr>
            <a:spLocks noGrp="1"/>
          </p:cNvSpPr>
          <p:nvPr>
            <p:ph type="dt" sz="half" idx="10"/>
          </p:nvPr>
        </p:nvSpPr>
        <p:spPr>
          <a:xfrm>
            <a:off x="836908" y="6356353"/>
            <a:ext cx="1591332" cy="365125"/>
          </a:xfrm>
        </p:spPr>
        <p:txBody>
          <a:bodyPr/>
          <a:lstStyle>
            <a:lvl1pPr algn="l">
              <a:defRPr/>
            </a:lvl1pPr>
          </a:lstStyle>
          <a:p>
            <a:r>
              <a:rPr lang="en-US" dirty="0"/>
              <a:t>1/30/2017</a:t>
            </a:r>
          </a:p>
        </p:txBody>
      </p:sp>
      <p:sp>
        <p:nvSpPr>
          <p:cNvPr id="5" name="Footer Placeholder 4"/>
          <p:cNvSpPr>
            <a:spLocks noGrp="1"/>
          </p:cNvSpPr>
          <p:nvPr>
            <p:ph type="ftr" sz="quarter" idx="11"/>
          </p:nvPr>
        </p:nvSpPr>
        <p:spPr>
          <a:xfrm>
            <a:off x="2773680" y="6356353"/>
            <a:ext cx="6929120" cy="365125"/>
          </a:xfrm>
        </p:spPr>
        <p:txBody>
          <a:bodyPr/>
          <a:lstStyle/>
          <a:p>
            <a:endParaRPr lang="en-US" dirty="0"/>
          </a:p>
        </p:txBody>
      </p:sp>
      <p:sp>
        <p:nvSpPr>
          <p:cNvPr id="6" name="Slide Number Placeholder 5"/>
          <p:cNvSpPr>
            <a:spLocks noGrp="1"/>
          </p:cNvSpPr>
          <p:nvPr>
            <p:ph type="sldNum" sz="quarter" idx="12"/>
          </p:nvPr>
        </p:nvSpPr>
        <p:spPr>
          <a:xfrm>
            <a:off x="10048240" y="6356353"/>
            <a:ext cx="1522364"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643126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441" y="365129"/>
            <a:ext cx="8065776" cy="906747"/>
          </a:xfrm>
        </p:spPr>
        <p:txBody>
          <a:bodyPr>
            <a:noAutofit/>
          </a:bodyPr>
          <a:lstStyle>
            <a:lvl1pPr>
              <a:defRPr sz="5000" b="1">
                <a:solidFill>
                  <a:schemeClr val="bg1"/>
                </a:solidFill>
              </a:defRPr>
            </a:lvl1pPr>
          </a:lstStyle>
          <a:p>
            <a:r>
              <a:rPr lang="en-US" dirty="0"/>
              <a:t>Click to edit Master title style</a:t>
            </a:r>
          </a:p>
        </p:txBody>
      </p:sp>
      <p:sp>
        <p:nvSpPr>
          <p:cNvPr id="7" name="Content Placeholder 6"/>
          <p:cNvSpPr>
            <a:spLocks noGrp="1"/>
          </p:cNvSpPr>
          <p:nvPr>
            <p:ph sz="quarter" idx="13"/>
          </p:nvPr>
        </p:nvSpPr>
        <p:spPr>
          <a:xfrm>
            <a:off x="600075" y="1768475"/>
            <a:ext cx="5292725" cy="4429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p:cNvSpPr>
            <a:spLocks noGrp="1"/>
          </p:cNvSpPr>
          <p:nvPr>
            <p:ph sz="quarter" idx="14"/>
          </p:nvPr>
        </p:nvSpPr>
        <p:spPr>
          <a:xfrm>
            <a:off x="6269355" y="1768474"/>
            <a:ext cx="5292725" cy="4429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793617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836908" y="1752473"/>
            <a:ext cx="7821480" cy="4237623"/>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0" name="Picture Placeholder 14"/>
          <p:cNvSpPr>
            <a:spLocks noGrp="1"/>
          </p:cNvSpPr>
          <p:nvPr>
            <p:ph type="pic" sz="quarter" idx="16"/>
          </p:nvPr>
        </p:nvSpPr>
        <p:spPr>
          <a:xfrm>
            <a:off x="8908204" y="1752473"/>
            <a:ext cx="2624551" cy="3520568"/>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dirty="0"/>
              <a:t>Click icon to add picture</a:t>
            </a:r>
          </a:p>
        </p:txBody>
      </p:sp>
      <p:sp>
        <p:nvSpPr>
          <p:cNvPr id="7" name="Text Placeholder 6"/>
          <p:cNvSpPr>
            <a:spLocks noGrp="1"/>
          </p:cNvSpPr>
          <p:nvPr>
            <p:ph type="body" sz="quarter" idx="15" hasCustomPrompt="1"/>
          </p:nvPr>
        </p:nvSpPr>
        <p:spPr>
          <a:xfrm>
            <a:off x="8829039" y="5486857"/>
            <a:ext cx="2703715" cy="503238"/>
          </a:xfrm>
        </p:spPr>
        <p:txBody>
          <a:bodyPr>
            <a:normAutofit/>
          </a:bodyPr>
          <a:lstStyle>
            <a:lvl1pPr marL="0" indent="0" algn="r">
              <a:buNone/>
              <a:defRPr sz="2800" b="1">
                <a:solidFill>
                  <a:schemeClr val="accent4">
                    <a:lumMod val="50000"/>
                  </a:schemeClr>
                </a:solidFill>
              </a:defRPr>
            </a:lvl1pPr>
          </a:lstStyle>
          <a:p>
            <a:pPr lvl="0"/>
            <a:r>
              <a:rPr lang="en-US" dirty="0"/>
              <a:t>Questions?</a:t>
            </a:r>
          </a:p>
        </p:txBody>
      </p:sp>
      <p:sp>
        <p:nvSpPr>
          <p:cNvPr id="5" name="Footer Placeholder 4"/>
          <p:cNvSpPr>
            <a:spLocks noGrp="1"/>
          </p:cNvSpPr>
          <p:nvPr>
            <p:ph type="ftr" sz="quarter" idx="11"/>
          </p:nvPr>
        </p:nvSpPr>
        <p:spPr>
          <a:xfrm>
            <a:off x="1940560" y="6356353"/>
            <a:ext cx="7772400" cy="365125"/>
          </a:xfrm>
        </p:spPr>
        <p:txBody>
          <a:bodyPr/>
          <a:lstStyle/>
          <a:p>
            <a:endParaRPr lang="en-US" dirty="0"/>
          </a:p>
        </p:txBody>
      </p:sp>
      <p:sp>
        <p:nvSpPr>
          <p:cNvPr id="6" name="Slide Number Placeholder 5"/>
          <p:cNvSpPr>
            <a:spLocks noGrp="1"/>
          </p:cNvSpPr>
          <p:nvPr>
            <p:ph type="sldNum" sz="quarter" idx="12"/>
          </p:nvPr>
        </p:nvSpPr>
        <p:spPr>
          <a:xfrm>
            <a:off x="10095114" y="6356353"/>
            <a:ext cx="143764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722145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199" y="3553231"/>
            <a:ext cx="10515600" cy="1114960"/>
          </a:xfrm>
        </p:spPr>
        <p:txBody>
          <a:bodyPr>
            <a:normAutofit/>
          </a:bodyPr>
          <a:lstStyle>
            <a:lvl1pPr algn="ctr">
              <a:defRPr sz="7000" b="1" baseline="0">
                <a:solidFill>
                  <a:schemeClr val="tx1"/>
                </a:solidFill>
              </a:defRPr>
            </a:lvl1pPr>
          </a:lstStyle>
          <a:p>
            <a:r>
              <a:rPr lang="en-US" dirty="0"/>
              <a:t>Thank you</a:t>
            </a:r>
          </a:p>
        </p:txBody>
      </p:sp>
      <p:sp>
        <p:nvSpPr>
          <p:cNvPr id="14" name="Text Placeholder 6"/>
          <p:cNvSpPr>
            <a:spLocks noGrp="1"/>
          </p:cNvSpPr>
          <p:nvPr>
            <p:ph type="body" sz="quarter" idx="13"/>
          </p:nvPr>
        </p:nvSpPr>
        <p:spPr>
          <a:xfrm>
            <a:off x="2230967" y="5009721"/>
            <a:ext cx="7884117" cy="914400"/>
          </a:xfrm>
        </p:spPr>
        <p:txBody>
          <a:bodyPr>
            <a:normAutofit/>
          </a:bodyPr>
          <a:lstStyle>
            <a:lvl1pPr marL="0" indent="0" algn="ctr">
              <a:buNone/>
              <a:defRPr sz="2400" b="1">
                <a:solidFill>
                  <a:schemeClr val="tx1"/>
                </a:solidFill>
              </a:defRPr>
            </a:lvl1pPr>
          </a:lstStyle>
          <a:p>
            <a:pPr lvl="0"/>
            <a:r>
              <a:rPr lang="en-US" dirty="0"/>
              <a:t>Click to edit Master text styles</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dirty="0"/>
          </a:p>
        </p:txBody>
      </p:sp>
      <p:cxnSp>
        <p:nvCxnSpPr>
          <p:cNvPr id="12" name="Rule 11"/>
          <p:cNvCxnSpPr/>
          <p:nvPr userDrawn="1"/>
        </p:nvCxnSpPr>
        <p:spPr>
          <a:xfrm flipV="1">
            <a:off x="1675900" y="4813075"/>
            <a:ext cx="8840197" cy="2132"/>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027975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68229" y="2647779"/>
            <a:ext cx="7664860" cy="1944087"/>
          </a:xfrm>
        </p:spPr>
        <p:txBody>
          <a:bodyPr anchor="b">
            <a:noAutofit/>
          </a:bodyPr>
          <a:lstStyle>
            <a:lvl1pPr algn="l">
              <a:defRPr sz="7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368229" y="4906339"/>
            <a:ext cx="7664860" cy="654691"/>
          </a:xfrm>
        </p:spPr>
        <p:txBody>
          <a:bodyPr anchor="t"/>
          <a:lstStyle>
            <a:lvl1pPr marL="0" indent="0" algn="l">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7C9F53-EEDB-46AD-B9C6-40E90889E0DB}" type="datetime1">
              <a:rPr lang="en-US" smtClean="0"/>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5" name="Line 6"/>
          <p:cNvCxnSpPr/>
          <p:nvPr userDrawn="1"/>
        </p:nvCxnSpPr>
        <p:spPr>
          <a:xfrm>
            <a:off x="3368229" y="4711002"/>
            <a:ext cx="766486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243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147484"/>
            <a:ext cx="7096431" cy="1268361"/>
          </a:xfrm>
          <a:ln>
            <a:noFill/>
          </a:ln>
        </p:spPr>
        <p:txBody>
          <a:bodyPr anchor="ctr">
            <a:noAutofit/>
          </a:bodyPr>
          <a:lstStyle>
            <a:lvl1pPr>
              <a:defRPr sz="5000" b="1">
                <a:solidFill>
                  <a:schemeClr val="accent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Click icon to add picture</a:t>
            </a:r>
          </a:p>
        </p:txBody>
      </p:sp>
      <p:sp>
        <p:nvSpPr>
          <p:cNvPr id="4" name="Date Placeholder 3"/>
          <p:cNvSpPr>
            <a:spLocks noGrp="1"/>
          </p:cNvSpPr>
          <p:nvPr>
            <p:ph type="dt" sz="half" idx="10"/>
          </p:nvPr>
        </p:nvSpPr>
        <p:spPr/>
        <p:txBody>
          <a:bodyPr/>
          <a:lstStyle/>
          <a:p>
            <a:fld id="{F6AC55B0-AFD5-4009-8B30-74E05F7AC930}" type="datetime1">
              <a:rPr lang="en-US" smtClean="0"/>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410407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590" y="461268"/>
            <a:ext cx="8841193" cy="798296"/>
          </a:xfrm>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449428" y="1856467"/>
            <a:ext cx="8841193"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4" name="Text Placeholder 2"/>
          <p:cNvSpPr>
            <a:spLocks noGrp="1"/>
          </p:cNvSpPr>
          <p:nvPr>
            <p:ph type="body" idx="13" hasCustomPrompt="1"/>
          </p:nvPr>
        </p:nvSpPr>
        <p:spPr>
          <a:xfrm>
            <a:off x="2449428" y="2654083"/>
            <a:ext cx="8841193" cy="3418886"/>
          </a:xfrm>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p:txBody>
          <a:bodyPr/>
          <a:lstStyle>
            <a:lvl1pPr algn="ctr">
              <a:defRPr/>
            </a:lvl1pPr>
          </a:lstStyle>
          <a:p>
            <a:fld id="{CA34E9FA-D419-44E7-BE86-1B23BCEF8FFC}" type="datetime1">
              <a:rPr lang="en-US" smtClean="0"/>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6" name="Line 15"/>
          <p:cNvCxnSpPr/>
          <p:nvPr userDrawn="1"/>
        </p:nvCxnSpPr>
        <p:spPr>
          <a:xfrm flipV="1">
            <a:off x="2437590" y="1404425"/>
            <a:ext cx="8853031"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52231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388457"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461631" y="1681843"/>
            <a:ext cx="8389751" cy="4497795"/>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lgn="ctr">
              <a:defRPr/>
            </a:lvl1pPr>
          </a:lstStyle>
          <a:p>
            <a:fld id="{F2905B03-FBA8-4F49-8943-95C75E39F4F3}" type="datetime1">
              <a:rPr lang="en-US" smtClean="0"/>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0" name="Line 9"/>
          <p:cNvCxnSpPr/>
          <p:nvPr userDrawn="1"/>
        </p:nvCxnSpPr>
        <p:spPr>
          <a:xfrm flipV="1">
            <a:off x="2462925" y="1473490"/>
            <a:ext cx="841248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6347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890875"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461632" y="1828300"/>
            <a:ext cx="4282068" cy="4351338"/>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Content Placeholder 2"/>
          <p:cNvSpPr>
            <a:spLocks noGrp="1"/>
          </p:cNvSpPr>
          <p:nvPr>
            <p:ph sz="half" idx="13"/>
          </p:nvPr>
        </p:nvSpPr>
        <p:spPr>
          <a:xfrm>
            <a:off x="7071732" y="1828300"/>
            <a:ext cx="4282068" cy="4351338"/>
          </a:xfrm>
        </p:spPr>
        <p:txBody>
          <a:bodyPr>
            <a:normAutofit/>
          </a:bodyPr>
          <a:lstStyle>
            <a:lvl1pPr marL="341313" indent="-341313">
              <a:buFont typeface="+mj-lt"/>
              <a:buAutoNum type="arabicPeriod"/>
              <a:defRPr lang="en-US" dirty="0" smtClean="0"/>
            </a:lvl1pPr>
            <a:lvl2pPr marL="682625" indent="-341313" defTabSz="914400">
              <a:buFont typeface="+mj-lt"/>
              <a:buAutoNum type="alphaLcPeriod"/>
              <a:defRPr lang="en-US" dirty="0" smtClean="0"/>
            </a:lvl2pPr>
            <a:lvl3pPr marL="1085850" indent="-403225">
              <a:buFont typeface="+mj-lt"/>
              <a:buAutoNum type="romanLcPeriod"/>
              <a:defRPr lang="en-US" dirty="0" smtClean="0"/>
            </a:lvl3pPr>
            <a:lvl4pPr marL="1085850" indent="0">
              <a:buFont typeface="+mj-lt"/>
              <a:buNone/>
              <a:defRPr sz="2400"/>
            </a:lvl4pPr>
            <a:lvl5pPr marL="1547812" indent="0">
              <a:buFont typeface="+mj-lt"/>
              <a:buNone/>
              <a:defRPr lang="en-US" dirty="0" smtClean="0"/>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lgn="ctr">
              <a:defRPr/>
            </a:lvl1pPr>
          </a:lstStyle>
          <a:p>
            <a:fld id="{C0A8ACAB-BC21-422F-94FA-3CD98F98587A}" type="datetime1">
              <a:rPr lang="en-US" smtClean="0"/>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0" name="Line 9"/>
          <p:cNvCxnSpPr/>
          <p:nvPr userDrawn="1"/>
        </p:nvCxnSpPr>
        <p:spPr>
          <a:xfrm>
            <a:off x="2462925" y="1475278"/>
            <a:ext cx="8890875" cy="20096"/>
          </a:xfrm>
          <a:prstGeom prst="line">
            <a:avLst/>
          </a:prstGeom>
          <a:ln w="5715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86609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2" y="250723"/>
            <a:ext cx="7199670" cy="1194619"/>
          </a:xfrm>
        </p:spPr>
        <p:txBody>
          <a:bodyPr anchor="ctr">
            <a:noAutofit/>
          </a:bodyPr>
          <a:lstStyle>
            <a:lvl1pPr>
              <a:defRPr sz="5000" b="1">
                <a:solidFill>
                  <a:schemeClr val="accent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2200589"/>
            <a:ext cx="7821480" cy="3902411"/>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a:p>
            <a:pPr lvl="1"/>
            <a:r>
              <a:rPr lang="en-US"/>
              <a:t>Second level</a:t>
            </a:r>
          </a:p>
        </p:txBody>
      </p:sp>
      <p:sp>
        <p:nvSpPr>
          <p:cNvPr id="14"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Click icon to add picture</a:t>
            </a:r>
          </a:p>
        </p:txBody>
      </p:sp>
      <p:sp>
        <p:nvSpPr>
          <p:cNvPr id="4" name="Date Placeholder 3"/>
          <p:cNvSpPr>
            <a:spLocks noGrp="1"/>
          </p:cNvSpPr>
          <p:nvPr>
            <p:ph type="dt" sz="half" idx="10"/>
          </p:nvPr>
        </p:nvSpPr>
        <p:spPr/>
        <p:txBody>
          <a:bodyPr/>
          <a:lstStyle/>
          <a:p>
            <a:fld id="{17A31BEC-2322-48DB-B3F7-A9EBF40E11B0}" type="datetime1">
              <a:rPr lang="en-US" smtClean="0"/>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147575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0" y="393563"/>
            <a:ext cx="9810749" cy="679904"/>
          </a:xfrm>
        </p:spPr>
        <p:txBody>
          <a:bodyPr/>
          <a:lstStyle>
            <a:lvl1pPr>
              <a:defRPr sz="3200" b="1">
                <a:solidFill>
                  <a:schemeClr val="bg1"/>
                </a:solidFill>
              </a:defRPr>
            </a:lvl1pPr>
          </a:lstStyle>
          <a:p>
            <a:r>
              <a:rPr lang="en-US"/>
              <a:t>Click to edit Master title style</a:t>
            </a:r>
            <a:endParaRPr lang="en-US" dirty="0"/>
          </a:p>
        </p:txBody>
      </p:sp>
      <p:sp>
        <p:nvSpPr>
          <p:cNvPr id="6" name="Content Placeholder 5"/>
          <p:cNvSpPr>
            <a:spLocks noGrp="1"/>
          </p:cNvSpPr>
          <p:nvPr>
            <p:ph sz="quarter" idx="13"/>
          </p:nvPr>
        </p:nvSpPr>
        <p:spPr>
          <a:xfrm>
            <a:off x="1543050" y="1322388"/>
            <a:ext cx="9810749" cy="4768850"/>
          </a:xfrm>
          <a:noFill/>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0"/>
          </p:nvPr>
        </p:nvSpPr>
        <p:spPr>
          <a:xfrm>
            <a:off x="1543051" y="6356351"/>
            <a:ext cx="2038349" cy="365125"/>
          </a:xfrm>
        </p:spPr>
        <p:txBody>
          <a:bodyPr/>
          <a:lstStyle/>
          <a:p>
            <a:fld id="{506B6BDC-73A5-424D-80A8-2683C5BEFEE2}" type="datetime1">
              <a:rPr lang="en-US" smtClean="0"/>
              <a:t>6/28/2023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4120245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0012" y="489303"/>
            <a:ext cx="8841193" cy="798296"/>
          </a:xfrm>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454932" y="1656560"/>
            <a:ext cx="8841193"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4" name="Text Placeholder 2"/>
          <p:cNvSpPr>
            <a:spLocks noGrp="1"/>
          </p:cNvSpPr>
          <p:nvPr>
            <p:ph type="body" idx="13"/>
          </p:nvPr>
        </p:nvSpPr>
        <p:spPr>
          <a:xfrm>
            <a:off x="2460012" y="2442989"/>
            <a:ext cx="8841193" cy="3756093"/>
          </a:xfrm>
        </p:spPr>
        <p:txBody>
          <a:bodyPr>
            <a:normAutofit/>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10058399" y="6362708"/>
            <a:ext cx="1540933" cy="365125"/>
          </a:xfrm>
        </p:spPr>
        <p:txBody>
          <a:bodyPr/>
          <a:lstStyle/>
          <a:p>
            <a:fld id="{3264D530-B60B-4A5A-91C0-C766C58A4783}" type="slidenum">
              <a:rPr lang="en-US" smtClean="0"/>
              <a:t>‹#›</a:t>
            </a:fld>
            <a:endParaRPr lang="en-US" dirty="0"/>
          </a:p>
        </p:txBody>
      </p:sp>
      <p:cxnSp>
        <p:nvCxnSpPr>
          <p:cNvPr id="15" name="Rule 14"/>
          <p:cNvCxnSpPr/>
          <p:nvPr userDrawn="1"/>
        </p:nvCxnSpPr>
        <p:spPr>
          <a:xfrm flipV="1">
            <a:off x="2426445" y="1449092"/>
            <a:ext cx="9172888" cy="2132"/>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53320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0" y="393563"/>
            <a:ext cx="9810749" cy="679904"/>
          </a:xfrm>
        </p:spPr>
        <p:txBody>
          <a:bodyPr/>
          <a:lstStyle>
            <a:lvl1pPr>
              <a:defRPr sz="3200" b="1">
                <a:solidFill>
                  <a:schemeClr val="bg1"/>
                </a:solidFill>
              </a:defRPr>
            </a:lvl1pPr>
          </a:lstStyle>
          <a:p>
            <a:r>
              <a:rPr lang="en-US"/>
              <a:t>Click to edit Master title style</a:t>
            </a:r>
            <a:endParaRPr lang="en-US" dirty="0"/>
          </a:p>
        </p:txBody>
      </p:sp>
      <p:sp>
        <p:nvSpPr>
          <p:cNvPr id="6" name="Content Placeholder 5"/>
          <p:cNvSpPr>
            <a:spLocks noGrp="1"/>
          </p:cNvSpPr>
          <p:nvPr>
            <p:ph sz="quarter" idx="13"/>
          </p:nvPr>
        </p:nvSpPr>
        <p:spPr>
          <a:xfrm>
            <a:off x="1543051" y="1322388"/>
            <a:ext cx="4792435" cy="4768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5"/>
          </p:nvPr>
        </p:nvSpPr>
        <p:spPr>
          <a:xfrm>
            <a:off x="6561364" y="1322388"/>
            <a:ext cx="4792435" cy="4768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0"/>
          </p:nvPr>
        </p:nvSpPr>
        <p:spPr>
          <a:xfrm>
            <a:off x="1543051" y="6356351"/>
            <a:ext cx="2038349" cy="365125"/>
          </a:xfrm>
        </p:spPr>
        <p:txBody>
          <a:bodyPr/>
          <a:lstStyle/>
          <a:p>
            <a:fld id="{4E6CA7F2-62C6-4C64-BE5C-7323D3E63D81}" type="datetime1">
              <a:rPr lang="en-US" smtClean="0"/>
              <a:t>6/28/2023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2443330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908" y="250723"/>
            <a:ext cx="7186215" cy="1268361"/>
          </a:xfrm>
          <a:ln>
            <a:noFill/>
          </a:ln>
        </p:spPr>
        <p:txBody>
          <a:bodyPr anchor="ctr">
            <a:noAutofit/>
          </a:bodyPr>
          <a:lstStyle>
            <a:lvl1pPr>
              <a:defRPr sz="5000" b="1">
                <a:solidFill>
                  <a:schemeClr val="accent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hasCustomPrompt="1"/>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                                                                                                                                                                                                                                 </a:t>
            </a:r>
          </a:p>
        </p:txBody>
      </p:sp>
      <p:sp>
        <p:nvSpPr>
          <p:cNvPr id="11" name="Text Placeholder 6"/>
          <p:cNvSpPr>
            <a:spLocks noGrp="1"/>
          </p:cNvSpPr>
          <p:nvPr>
            <p:ph type="body" sz="quarter" idx="15" hasCustomPrompt="1"/>
          </p:nvPr>
        </p:nvSpPr>
        <p:spPr>
          <a:xfrm>
            <a:off x="9289102" y="5486857"/>
            <a:ext cx="2441748" cy="503238"/>
          </a:xfrm>
        </p:spPr>
        <p:txBody>
          <a:bodyPr>
            <a:normAutofit/>
          </a:bodyPr>
          <a:lstStyle>
            <a:lvl1pPr marL="0" indent="0" algn="ctr">
              <a:buNone/>
              <a:defRPr sz="2800" b="1">
                <a:solidFill>
                  <a:schemeClr val="accent1"/>
                </a:solidFill>
              </a:defRPr>
            </a:lvl1pPr>
          </a:lstStyle>
          <a:p>
            <a:pPr lvl="0"/>
            <a:r>
              <a:rPr lang="en-US" dirty="0"/>
              <a:t>Questions?</a:t>
            </a:r>
          </a:p>
        </p:txBody>
      </p:sp>
      <p:sp>
        <p:nvSpPr>
          <p:cNvPr id="4" name="Date Placeholder 3"/>
          <p:cNvSpPr>
            <a:spLocks noGrp="1"/>
          </p:cNvSpPr>
          <p:nvPr>
            <p:ph type="dt" sz="half" idx="10"/>
          </p:nvPr>
        </p:nvSpPr>
        <p:spPr/>
        <p:txBody>
          <a:bodyPr/>
          <a:lstStyle/>
          <a:p>
            <a:fld id="{2DEDFD09-F5B6-42E7-B7DF-2B8F5B3970C5}" type="datetime1">
              <a:rPr lang="en-US" smtClean="0"/>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9359561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79290" y="2887965"/>
            <a:ext cx="5001611" cy="1114960"/>
          </a:xfrm>
        </p:spPr>
        <p:txBody>
          <a:bodyPr anchor="b">
            <a:normAutofit/>
          </a:bodyPr>
          <a:lstStyle>
            <a:lvl1pPr algn="l">
              <a:defRPr sz="7000" b="1" baseline="0">
                <a:solidFill>
                  <a:schemeClr val="bg1"/>
                </a:solidFill>
              </a:defRPr>
            </a:lvl1pPr>
          </a:lstStyle>
          <a:p>
            <a:r>
              <a:rPr lang="en-US" dirty="0"/>
              <a:t>Thank you</a:t>
            </a:r>
          </a:p>
        </p:txBody>
      </p:sp>
      <p:sp>
        <p:nvSpPr>
          <p:cNvPr id="7" name="Text Placeholder 6"/>
          <p:cNvSpPr>
            <a:spLocks noGrp="1"/>
          </p:cNvSpPr>
          <p:nvPr>
            <p:ph type="body" sz="quarter" idx="13"/>
          </p:nvPr>
        </p:nvSpPr>
        <p:spPr>
          <a:xfrm>
            <a:off x="1979290" y="4554842"/>
            <a:ext cx="6841346" cy="1315016"/>
          </a:xfrm>
        </p:spPr>
        <p:txBody>
          <a:bodyPr>
            <a:normAutofit/>
          </a:bodyPr>
          <a:lstStyle>
            <a:lvl1pPr marL="0" indent="0" algn="l">
              <a:buNone/>
              <a:defRPr sz="2400" b="1">
                <a:solidFill>
                  <a:schemeClr val="bg1"/>
                </a:solidFill>
              </a:defRPr>
            </a:lvl1pPr>
          </a:lstStyle>
          <a:p>
            <a:pPr lvl="0"/>
            <a:r>
              <a:rPr lang="en-US"/>
              <a:t>Edit Master text styles</a:t>
            </a:r>
          </a:p>
        </p:txBody>
      </p:sp>
      <p:sp>
        <p:nvSpPr>
          <p:cNvPr id="3" name="Date Placeholder 2"/>
          <p:cNvSpPr>
            <a:spLocks noGrp="1"/>
          </p:cNvSpPr>
          <p:nvPr>
            <p:ph type="dt" sz="half" idx="10"/>
          </p:nvPr>
        </p:nvSpPr>
        <p:spPr/>
        <p:txBody>
          <a:bodyPr/>
          <a:lstStyle/>
          <a:p>
            <a:fld id="{0B44BF8F-160A-422B-9823-31DDEA1B9887}" type="datetime1">
              <a:rPr lang="en-US" smtClean="0"/>
              <a:t>6/28/2023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dirty="0"/>
          </a:p>
        </p:txBody>
      </p:sp>
      <p:cxnSp>
        <p:nvCxnSpPr>
          <p:cNvPr id="13" name="Line 12"/>
          <p:cNvCxnSpPr/>
          <p:nvPr userDrawn="1"/>
        </p:nvCxnSpPr>
        <p:spPr>
          <a:xfrm>
            <a:off x="838199" y="4277571"/>
            <a:ext cx="10515600" cy="2625"/>
          </a:xfrm>
          <a:prstGeom prst="line">
            <a:avLst/>
          </a:prstGeom>
          <a:ln w="3810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88906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021" y="634868"/>
            <a:ext cx="8388457" cy="743000"/>
          </a:xfrm>
          <a:effectLst/>
        </p:spPr>
        <p:txBody>
          <a:bodyPr>
            <a:noAutofit/>
          </a:bodyPr>
          <a:lstStyle>
            <a:lvl1pPr>
              <a:defRPr sz="5000" b="1"/>
            </a:lvl1pPr>
          </a:lstStyle>
          <a:p>
            <a:r>
              <a:rPr lang="en-US" dirty="0"/>
              <a:t>Click to edit Master title style</a:t>
            </a:r>
          </a:p>
        </p:txBody>
      </p:sp>
      <p:sp>
        <p:nvSpPr>
          <p:cNvPr id="3" name="Content Placeholder 2"/>
          <p:cNvSpPr>
            <a:spLocks noGrp="1"/>
          </p:cNvSpPr>
          <p:nvPr>
            <p:ph sz="half" idx="1"/>
          </p:nvPr>
        </p:nvSpPr>
        <p:spPr>
          <a:xfrm>
            <a:off x="2445887" y="1691442"/>
            <a:ext cx="8389751" cy="4351338"/>
          </a:xfrm>
        </p:spPr>
        <p:txBody>
          <a:bodyPr>
            <a:normAutofit/>
          </a:bodyPr>
          <a:lstStyle>
            <a:lvl1pPr marL="457200" indent="-457200">
              <a:buFont typeface="+mj-lt"/>
              <a:buAutoNum type="arabicPeriod"/>
              <a:defRPr sz="2400"/>
            </a:lvl1pPr>
            <a:lvl2pPr marL="914389" indent="-457200">
              <a:buFont typeface="+mj-lt"/>
              <a:buAutoNum type="alphaLcPeriod"/>
              <a:defRPr sz="2400"/>
            </a:lvl2pPr>
            <a:lvl3pPr marL="1371577" indent="-457200">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a:xfrm>
            <a:off x="10119360" y="6356354"/>
            <a:ext cx="1447800" cy="365125"/>
          </a:xfrm>
        </p:spPr>
        <p:txBody>
          <a:bodyPr/>
          <a:lstStyle/>
          <a:p>
            <a:fld id="{3264D530-B60B-4A5A-91C0-C766C58A4783}" type="slidenum">
              <a:rPr lang="en-US" smtClean="0"/>
              <a:t>‹#›</a:t>
            </a:fld>
            <a:endParaRPr lang="en-US" dirty="0"/>
          </a:p>
        </p:txBody>
      </p:sp>
      <p:cxnSp>
        <p:nvCxnSpPr>
          <p:cNvPr id="11" name="Rule 10"/>
          <p:cNvCxnSpPr/>
          <p:nvPr userDrawn="1"/>
        </p:nvCxnSpPr>
        <p:spPr>
          <a:xfrm flipV="1">
            <a:off x="2447181" y="1385290"/>
            <a:ext cx="8388457" cy="547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871961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1752473"/>
            <a:ext cx="7821480" cy="4237623"/>
          </a:xfrm>
        </p:spPr>
        <p:txBody>
          <a:bodyPr>
            <a:normAutofit/>
          </a:bodyPr>
          <a:lstStyle>
            <a:lvl1pPr>
              <a:defRPr sz="2400">
                <a:solidFill>
                  <a:schemeClr val="bg1"/>
                </a:solidFill>
              </a:defRPr>
            </a:lvl1pPr>
            <a:lvl2pPr>
              <a:defRPr sz="2400">
                <a:solidFill>
                  <a:schemeClr val="bg1"/>
                </a:solidFill>
              </a:defRPr>
            </a:lvl2pPr>
            <a:lvl3pPr marL="914377" indent="0">
              <a:buNone/>
              <a:defRPr sz="2400">
                <a:solidFill>
                  <a:schemeClr val="bg1"/>
                </a:solidFill>
              </a:defRPr>
            </a:lvl3pPr>
            <a:lvl4pPr marL="1371566" indent="0">
              <a:buNone/>
              <a:defRPr sz="2400" b="0">
                <a:solidFill>
                  <a:schemeClr val="bg1"/>
                </a:solidFill>
              </a:defRPr>
            </a:lvl4pPr>
            <a:lvl5pPr marL="1828755" indent="0">
              <a:buNone/>
              <a:defRPr sz="2400">
                <a:solidFill>
                  <a:schemeClr val="bg1"/>
                </a:solidFill>
              </a:defRPr>
            </a:lvl5pPr>
          </a:lstStyle>
          <a:p>
            <a:pPr lvl="0"/>
            <a:r>
              <a:rPr lang="en-US"/>
              <a:t>Edit Master text styles</a:t>
            </a:r>
          </a:p>
          <a:p>
            <a:pPr lvl="1"/>
            <a:r>
              <a:rPr lang="en-US"/>
              <a:t>Second level</a:t>
            </a:r>
          </a:p>
        </p:txBody>
      </p:sp>
      <p:sp>
        <p:nvSpPr>
          <p:cNvPr id="11" name="Picture Placeholder 14"/>
          <p:cNvSpPr>
            <a:spLocks noGrp="1"/>
          </p:cNvSpPr>
          <p:nvPr>
            <p:ph type="pic" sz="quarter" idx="13"/>
          </p:nvPr>
        </p:nvSpPr>
        <p:spPr>
          <a:xfrm>
            <a:off x="8946053" y="2158872"/>
            <a:ext cx="2624551" cy="3520568"/>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dirty="0"/>
              <a:t>Click icon to add picture</a:t>
            </a:r>
          </a:p>
        </p:txBody>
      </p:sp>
      <p:sp>
        <p:nvSpPr>
          <p:cNvPr id="4" name="Date Placeholder 3"/>
          <p:cNvSpPr>
            <a:spLocks noGrp="1"/>
          </p:cNvSpPr>
          <p:nvPr>
            <p:ph type="dt" sz="half" idx="10"/>
          </p:nvPr>
        </p:nvSpPr>
        <p:spPr>
          <a:xfrm>
            <a:off x="836908" y="6356354"/>
            <a:ext cx="1296692" cy="365125"/>
          </a:xfrm>
        </p:spPr>
        <p:txBody>
          <a:bodyPr/>
          <a:lstStyle>
            <a:lvl1pPr algn="l">
              <a:defRPr/>
            </a:lvl1pPr>
          </a:lstStyle>
          <a:p>
            <a:r>
              <a:rPr lang="en-US" dirty="0"/>
              <a:t>1/30/2017</a:t>
            </a:r>
          </a:p>
        </p:txBody>
      </p:sp>
      <p:sp>
        <p:nvSpPr>
          <p:cNvPr id="5" name="Footer Placeholder 4"/>
          <p:cNvSpPr>
            <a:spLocks noGrp="1"/>
          </p:cNvSpPr>
          <p:nvPr>
            <p:ph type="ftr" sz="quarter" idx="11"/>
          </p:nvPr>
        </p:nvSpPr>
        <p:spPr>
          <a:xfrm>
            <a:off x="2672080" y="6356354"/>
            <a:ext cx="6776720" cy="365125"/>
          </a:xfrm>
        </p:spPr>
        <p:txBody>
          <a:bodyPr/>
          <a:lstStyle/>
          <a:p>
            <a:endParaRPr lang="en-US" dirty="0"/>
          </a:p>
        </p:txBody>
      </p:sp>
      <p:sp>
        <p:nvSpPr>
          <p:cNvPr id="6" name="Slide Number Placeholder 5"/>
          <p:cNvSpPr>
            <a:spLocks noGrp="1"/>
          </p:cNvSpPr>
          <p:nvPr>
            <p:ph type="sldNum" sz="quarter" idx="12"/>
          </p:nvPr>
        </p:nvSpPr>
        <p:spPr>
          <a:xfrm>
            <a:off x="9987280" y="6356354"/>
            <a:ext cx="136652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403827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021" y="520370"/>
            <a:ext cx="9145379" cy="743000"/>
          </a:xfrm>
          <a:effectLst/>
        </p:spPr>
        <p:txBody>
          <a:bodyPr>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437021" y="1520196"/>
            <a:ext cx="4410819" cy="4667243"/>
          </a:xfrm>
        </p:spPr>
        <p:txBody>
          <a:bodyPr>
            <a:normAutofit/>
          </a:bodyPr>
          <a:lstStyle>
            <a:lvl1pPr marL="396875" indent="-396875">
              <a:buFont typeface="+mj-lt"/>
              <a:buAutoNum type="arabicPeriod"/>
              <a:tabLst/>
              <a:defRPr sz="2400"/>
            </a:lvl1pPr>
            <a:lvl2pPr marL="803275" indent="-395288">
              <a:buFont typeface="+mj-lt"/>
              <a:buAutoNum type="alphaLcPeriod"/>
              <a:defRPr sz="2400"/>
            </a:lvl2pPr>
            <a:lvl3pPr marL="1198563" indent="-406400">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13" name="Content Placeholder 2"/>
          <p:cNvSpPr>
            <a:spLocks noGrp="1"/>
          </p:cNvSpPr>
          <p:nvPr>
            <p:ph sz="half" idx="13"/>
          </p:nvPr>
        </p:nvSpPr>
        <p:spPr>
          <a:xfrm>
            <a:off x="7171581" y="1520195"/>
            <a:ext cx="4410819" cy="4667243"/>
          </a:xfrm>
        </p:spPr>
        <p:txBody>
          <a:bodyPr>
            <a:normAutofit/>
          </a:bodyPr>
          <a:lstStyle>
            <a:lvl1pPr marL="396875" indent="-396875">
              <a:buFont typeface="+mj-lt"/>
              <a:buAutoNum type="arabicPeriod"/>
              <a:tabLst/>
              <a:defRPr sz="2400"/>
            </a:lvl1pPr>
            <a:lvl2pPr marL="803275" indent="-395288">
              <a:buFont typeface="+mj-lt"/>
              <a:buAutoNum type="alphaLcPeriod"/>
              <a:defRPr sz="2400"/>
            </a:lvl2pPr>
            <a:lvl3pPr marL="1198563" indent="-406400">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a:xfrm>
            <a:off x="2437021" y="6352546"/>
            <a:ext cx="1505059" cy="371477"/>
          </a:xfrm>
        </p:spPr>
        <p:txBody>
          <a:bodyPr/>
          <a:lstStyle/>
          <a:p>
            <a:pPr algn="l"/>
            <a:r>
              <a:rPr lang="en-US" dirty="0"/>
              <a:t>1/30/2017</a:t>
            </a:r>
          </a:p>
        </p:txBody>
      </p:sp>
      <p:sp>
        <p:nvSpPr>
          <p:cNvPr id="6" name="Footer Placeholder 5"/>
          <p:cNvSpPr>
            <a:spLocks noGrp="1"/>
          </p:cNvSpPr>
          <p:nvPr>
            <p:ph type="ftr" sz="quarter" idx="11"/>
          </p:nvPr>
        </p:nvSpPr>
        <p:spPr>
          <a:xfrm>
            <a:off x="4287520" y="6352545"/>
            <a:ext cx="5455920" cy="365125"/>
          </a:xfrm>
        </p:spPr>
        <p:txBody>
          <a:bodyPr/>
          <a:lstStyle/>
          <a:p>
            <a:endParaRPr lang="en-US" dirty="0"/>
          </a:p>
        </p:txBody>
      </p:sp>
      <p:sp>
        <p:nvSpPr>
          <p:cNvPr id="7" name="Slide Number Placeholder 6"/>
          <p:cNvSpPr>
            <a:spLocks noGrp="1"/>
          </p:cNvSpPr>
          <p:nvPr>
            <p:ph type="sldNum" sz="quarter" idx="12"/>
          </p:nvPr>
        </p:nvSpPr>
        <p:spPr>
          <a:xfrm>
            <a:off x="10078720" y="6352546"/>
            <a:ext cx="1503680" cy="365125"/>
          </a:xfrm>
        </p:spPr>
        <p:txBody>
          <a:bodyPr/>
          <a:lstStyle/>
          <a:p>
            <a:fld id="{3264D530-B60B-4A5A-91C0-C766C58A4783}" type="slidenum">
              <a:rPr lang="en-US" smtClean="0"/>
              <a:t>‹#›</a:t>
            </a:fld>
            <a:endParaRPr lang="en-US" dirty="0"/>
          </a:p>
        </p:txBody>
      </p:sp>
      <p:cxnSp>
        <p:nvCxnSpPr>
          <p:cNvPr id="11" name="Rule 10"/>
          <p:cNvCxnSpPr/>
          <p:nvPr userDrawn="1"/>
        </p:nvCxnSpPr>
        <p:spPr>
          <a:xfrm>
            <a:off x="2437021" y="1351280"/>
            <a:ext cx="9145379" cy="0"/>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928008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2601" y="54461"/>
            <a:ext cx="8388457" cy="743000"/>
          </a:xfrm>
          <a:effectLst/>
        </p:spPr>
        <p:txBody>
          <a:bodyPr>
            <a:noAutofit/>
          </a:bodyPr>
          <a:lstStyle>
            <a:lvl1pPr>
              <a:defRPr sz="5000" b="1">
                <a:solidFill>
                  <a:srgbClr val="1E3C79"/>
                </a:solidFill>
              </a:defRPr>
            </a:lvl1pPr>
          </a:lstStyle>
          <a:p>
            <a:r>
              <a:rPr lang="en-US"/>
              <a:t>Click to edit Master title style</a:t>
            </a:r>
            <a:endParaRPr lang="en-US" dirty="0"/>
          </a:p>
        </p:txBody>
      </p:sp>
      <p:sp>
        <p:nvSpPr>
          <p:cNvPr id="9" name="Chart Placeholder 8"/>
          <p:cNvSpPr>
            <a:spLocks noGrp="1"/>
          </p:cNvSpPr>
          <p:nvPr>
            <p:ph type="chart" sz="quarter" idx="13"/>
          </p:nvPr>
        </p:nvSpPr>
        <p:spPr>
          <a:xfrm>
            <a:off x="2589530" y="375557"/>
            <a:ext cx="8388349" cy="5738701"/>
          </a:xfrm>
        </p:spPr>
        <p:txBody>
          <a:bodyPr anchor="ctr"/>
          <a:lstStyle>
            <a:lvl1pPr algn="ctr">
              <a:defRPr/>
            </a:lvl1pPr>
          </a:lstStyle>
          <a:p>
            <a:r>
              <a:rPr lang="en-US" dirty="0"/>
              <a:t>Click icon to add chart</a:t>
            </a:r>
          </a:p>
        </p:txBody>
      </p:sp>
      <p:sp>
        <p:nvSpPr>
          <p:cNvPr id="5" name="Date Placeholder 4"/>
          <p:cNvSpPr>
            <a:spLocks noGrp="1"/>
          </p:cNvSpPr>
          <p:nvPr>
            <p:ph type="dt" sz="half" idx="10"/>
          </p:nvPr>
        </p:nvSpPr>
        <p:spPr/>
        <p:txBody>
          <a:bodyPr/>
          <a:lstStyle/>
          <a:p>
            <a:r>
              <a:rPr lang="en-US" dirty="0"/>
              <a:t>1/30/2017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426493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441" y="365129"/>
            <a:ext cx="8065776" cy="906747"/>
          </a:xfrm>
        </p:spPr>
        <p:txBody>
          <a:bodyPr>
            <a:noAutofit/>
          </a:bodyPr>
          <a:lstStyle>
            <a:lvl1pPr>
              <a:defRPr sz="5000" b="1">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600075" y="1768475"/>
            <a:ext cx="10922000" cy="4429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406268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441" y="365129"/>
            <a:ext cx="8065776" cy="906747"/>
          </a:xfrm>
        </p:spPr>
        <p:txBody>
          <a:bodyPr>
            <a:noAutofit/>
          </a:bodyPr>
          <a:lstStyle>
            <a:lvl1pPr>
              <a:defRPr sz="5000" b="1">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600075" y="1768475"/>
            <a:ext cx="5292725" cy="4429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6"/>
          <p:cNvSpPr>
            <a:spLocks noGrp="1"/>
          </p:cNvSpPr>
          <p:nvPr>
            <p:ph sz="quarter" idx="14"/>
          </p:nvPr>
        </p:nvSpPr>
        <p:spPr>
          <a:xfrm>
            <a:off x="6269355" y="1768474"/>
            <a:ext cx="5292725" cy="4429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1/30/2017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033584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17577" y="6356354"/>
            <a:ext cx="1663822"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r>
              <a:rPr lang="en-US" dirty="0"/>
              <a:t>1/30/2017</a:t>
            </a: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264D530-B60B-4A5A-91C0-C766C58A4783}" type="slidenum">
              <a:rPr lang="en-US" smtClean="0"/>
              <a:pPr/>
              <a:t>‹#›</a:t>
            </a:fld>
            <a:endParaRPr lang="en-US" dirty="0"/>
          </a:p>
        </p:txBody>
      </p:sp>
    </p:spTree>
    <p:extLst>
      <p:ext uri="{BB962C8B-B14F-4D97-AF65-F5344CB8AC3E}">
        <p14:creationId xmlns:p14="http://schemas.microsoft.com/office/powerpoint/2010/main" val="287616015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6" r:id="rId4"/>
    <p:sldLayoutId id="2147483695" r:id="rId5"/>
    <p:sldLayoutId id="2147483703" r:id="rId6"/>
    <p:sldLayoutId id="2147483699" r:id="rId7"/>
    <p:sldLayoutId id="2147483701" r:id="rId8"/>
    <p:sldLayoutId id="2147483702" r:id="rId9"/>
    <p:sldLayoutId id="2147483697" r:id="rId10"/>
    <p:sldLayoutId id="2147483698" r:id="rId11"/>
  </p:sldLayoutIdLst>
  <p:hf hdr="0"/>
  <p:txStyles>
    <p:titleStyle>
      <a:lvl1pPr algn="l" defTabSz="914377" rtl="0" eaLnBrk="1" latinLnBrk="0" hangingPunct="1">
        <a:lnSpc>
          <a:spcPct val="90000"/>
        </a:lnSpc>
        <a:spcBef>
          <a:spcPct val="0"/>
        </a:spcBef>
        <a:buNone/>
        <a:defRPr sz="5000" b="1" kern="120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7013"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90563" indent="-227013"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7013"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7763" indent="-227013"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669662" y="6356353"/>
            <a:ext cx="7058538" cy="365125"/>
          </a:xfrm>
          <a:prstGeom prst="rect">
            <a:avLst/>
          </a:prstGeom>
        </p:spPr>
        <p:txBody>
          <a:bodyPr vert="horz" lIns="91440" tIns="45720" rIns="91440" bIns="45720" rtlCol="0" anchor="ctr"/>
          <a:lstStyle>
            <a:lvl1pPr algn="ctr">
              <a:defRPr sz="1200">
                <a:solidFill>
                  <a:schemeClr val="accent4">
                    <a:lumMod val="50000"/>
                  </a:schemeClr>
                </a:solidFill>
              </a:defRPr>
            </a:lvl1pPr>
          </a:lstStyle>
          <a:p>
            <a:endParaRPr lang="en-US" dirty="0"/>
          </a:p>
        </p:txBody>
      </p:sp>
      <p:sp>
        <p:nvSpPr>
          <p:cNvPr id="6" name="Slide Number Placeholder 5"/>
          <p:cNvSpPr>
            <a:spLocks noGrp="1"/>
          </p:cNvSpPr>
          <p:nvPr>
            <p:ph type="sldNum" sz="quarter" idx="4"/>
          </p:nvPr>
        </p:nvSpPr>
        <p:spPr>
          <a:xfrm>
            <a:off x="9895840" y="6356354"/>
            <a:ext cx="1457960" cy="365125"/>
          </a:xfrm>
          <a:prstGeom prst="rect">
            <a:avLst/>
          </a:prstGeom>
        </p:spPr>
        <p:txBody>
          <a:bodyPr vert="horz" lIns="91440" tIns="45720" rIns="91440" bIns="45720" rtlCol="0" anchor="ctr"/>
          <a:lstStyle>
            <a:lvl1pPr algn="r">
              <a:defRPr sz="1200">
                <a:solidFill>
                  <a:schemeClr val="accent4">
                    <a:lumMod val="50000"/>
                  </a:schemeClr>
                </a:solidFill>
              </a:defRPr>
            </a:lvl1pPr>
          </a:lstStyle>
          <a:p>
            <a:fld id="{3264D530-B60B-4A5A-91C0-C766C58A4783}" type="slidenum">
              <a:rPr lang="en-US" smtClean="0"/>
              <a:pPr/>
              <a:t>‹#›</a:t>
            </a:fld>
            <a:endParaRPr lang="en-US" dirty="0"/>
          </a:p>
        </p:txBody>
      </p:sp>
      <p:sp>
        <p:nvSpPr>
          <p:cNvPr id="7" name="Date Placeholder 3"/>
          <p:cNvSpPr txBox="1">
            <a:spLocks/>
          </p:cNvSpPr>
          <p:nvPr userDrawn="1"/>
        </p:nvSpPr>
        <p:spPr>
          <a:xfrm>
            <a:off x="838200" y="6356353"/>
            <a:ext cx="166382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23972C8-722D-45F6-B4D9-99B5D0CE429E}" type="datetimeFigureOut">
              <a:rPr lang="en-US" smtClean="0">
                <a:solidFill>
                  <a:schemeClr val="accent4">
                    <a:lumMod val="50000"/>
                  </a:schemeClr>
                </a:solidFill>
              </a:rPr>
              <a:pPr algn="l"/>
              <a:t>6/28/2023</a:t>
            </a:fld>
            <a:endParaRPr lang="en-US" dirty="0">
              <a:solidFill>
                <a:schemeClr val="accent4">
                  <a:lumMod val="50000"/>
                </a:schemeClr>
              </a:solidFill>
            </a:endParaRPr>
          </a:p>
        </p:txBody>
      </p:sp>
    </p:spTree>
    <p:extLst>
      <p:ext uri="{BB962C8B-B14F-4D97-AF65-F5344CB8AC3E}">
        <p14:creationId xmlns:p14="http://schemas.microsoft.com/office/powerpoint/2010/main" val="386780080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7" r:id="rId3"/>
    <p:sldLayoutId id="2147483689" r:id="rId4"/>
    <p:sldLayoutId id="2147483688" r:id="rId5"/>
    <p:sldLayoutId id="2147483704" r:id="rId6"/>
    <p:sldLayoutId id="2147483707" r:id="rId7"/>
    <p:sldLayoutId id="2147483706" r:id="rId8"/>
    <p:sldLayoutId id="2147483705" r:id="rId9"/>
    <p:sldLayoutId id="2147483686" r:id="rId10"/>
    <p:sldLayoutId id="2147483690" r:id="rId11"/>
  </p:sldLayoutIdLst>
  <p:hf hdr="0"/>
  <p:txStyles>
    <p:titleStyle>
      <a:lvl1pPr algn="l" defTabSz="914377" rtl="0" eaLnBrk="1" latinLnBrk="0" hangingPunct="1">
        <a:lnSpc>
          <a:spcPct val="90000"/>
        </a:lnSpc>
        <a:spcBef>
          <a:spcPct val="0"/>
        </a:spcBef>
        <a:buNone/>
        <a:defRPr sz="50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457200" indent="-227013" algn="l" defTabSz="914377"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690563" indent="-227013" algn="l" defTabSz="914377"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3pPr>
      <a:lvl4pPr marL="914400" indent="-227013" algn="l" defTabSz="914377"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4pPr>
      <a:lvl5pPr marL="1147763" indent="-227013" algn="l" defTabSz="914377"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fld id="{7ECB42AD-7935-4E60-9765-8EDBCCE4CDDD}" type="datetime1">
              <a:rPr lang="en-US" smtClean="0"/>
              <a:t>6/28/2023</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1316694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hf hdr="0" ftr="0" dt="0"/>
  <p:txStyles>
    <p:titleStyle>
      <a:lvl1pPr algn="l" defTabSz="914400" rtl="0" eaLnBrk="1" latinLnBrk="0" hangingPunct="1">
        <a:lnSpc>
          <a:spcPct val="90000"/>
        </a:lnSpc>
        <a:spcBef>
          <a:spcPct val="0"/>
        </a:spcBef>
        <a:buNone/>
        <a:defRPr sz="5000" kern="1200">
          <a:solidFill>
            <a:schemeClr val="bg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dshs.texas.gov/programs-directory" TargetMode="External"/><Relationship Id="rId13" Type="http://schemas.openxmlformats.org/officeDocument/2006/relationships/hyperlink" Target="https://public.govdelivery.com/accounts/TXHHSC/subscriber/new?topic_id=TXHHSC_85" TargetMode="External"/><Relationship Id="rId18" Type="http://schemas.openxmlformats.org/officeDocument/2006/relationships/hyperlink" Target="https://online.dshs.texas.gov/job-tools/agency-style-guides" TargetMode="External"/><Relationship Id="rId26" Type="http://schemas.openxmlformats.org/officeDocument/2006/relationships/hyperlink" Target="https://hrpg.hhs.texas.gov/hr-policy" TargetMode="External"/><Relationship Id="rId3" Type="http://schemas.openxmlformats.org/officeDocument/2006/relationships/hyperlink" Target="http://www.dshs.texas.gov/" TargetMode="External"/><Relationship Id="rId21" Type="http://schemas.openxmlformats.org/officeDocument/2006/relationships/hyperlink" Target="https://online.dshs.texas.gov/divisions/chief-staff/center-system-coordination-innovation" TargetMode="External"/><Relationship Id="rId7" Type="http://schemas.openxmlformats.org/officeDocument/2006/relationships/hyperlink" Target="https://www.dshs.texas.gov/sites/default/files/agency/docs/campus.pdf" TargetMode="External"/><Relationship Id="rId12" Type="http://schemas.openxmlformats.org/officeDocument/2006/relationships/hyperlink" Target="https://www.dshs.texas.gov/news-alerts" TargetMode="External"/><Relationship Id="rId17" Type="http://schemas.openxmlformats.org/officeDocument/2006/relationships/hyperlink" Target="https://online.dshs.texas.gov/services" TargetMode="External"/><Relationship Id="rId25" Type="http://schemas.openxmlformats.org/officeDocument/2006/relationships/hyperlink" Target="https://online.dshs.texas.gov/job-tools/advisory-committees" TargetMode="External"/><Relationship Id="rId2" Type="http://schemas.openxmlformats.org/officeDocument/2006/relationships/notesSlide" Target="../notesSlides/notesSlide10.xml"/><Relationship Id="rId16" Type="http://schemas.openxmlformats.org/officeDocument/2006/relationships/hyperlink" Target="https://online.dshs.texas.gov/divisions/chief-staff/center-external-relations#governmentaffairs" TargetMode="External"/><Relationship Id="rId20" Type="http://schemas.openxmlformats.org/officeDocument/2006/relationships/hyperlink" Target="https://online.dshs.texas.gov/job-tools/agency-style-guides#brandtraining" TargetMode="External"/><Relationship Id="rId1" Type="http://schemas.openxmlformats.org/officeDocument/2006/relationships/slideLayout" Target="../slideLayouts/slideLayout4.xml"/><Relationship Id="rId6" Type="http://schemas.openxmlformats.org/officeDocument/2006/relationships/hyperlink" Target="https://www.dshs.texas.gov/contact-us" TargetMode="External"/><Relationship Id="rId11" Type="http://schemas.openxmlformats.org/officeDocument/2006/relationships/hyperlink" Target="https://online.dshs.texas.gov/workforce-resources/working-with-legislature-media/legislative-session" TargetMode="External"/><Relationship Id="rId24" Type="http://schemas.openxmlformats.org/officeDocument/2006/relationships/hyperlink" Target="https://www.dshs.texas.gov/about-dshs/advisory-committees" TargetMode="External"/><Relationship Id="rId5" Type="http://schemas.openxmlformats.org/officeDocument/2006/relationships/hyperlink" Target="https://www.hhs.texas.gov/sites/default/files/documents/about-hhs/leadership/hhs-org-chart.pdf" TargetMode="External"/><Relationship Id="rId15" Type="http://schemas.openxmlformats.org/officeDocument/2006/relationships/hyperlink" Target="https://online.dshs.texas.gov/workforce-resources/working-with-legislature-media/news-media-procedure" TargetMode="External"/><Relationship Id="rId23" Type="http://schemas.openxmlformats.org/officeDocument/2006/relationships/hyperlink" Target="https://www.dshs.texas.gov/compact-texans#customerservice" TargetMode="External"/><Relationship Id="rId10" Type="http://schemas.openxmlformats.org/officeDocument/2006/relationships/hyperlink" Target="https://online.dshs.texas.gov/job-tools/diy-publications" TargetMode="External"/><Relationship Id="rId19" Type="http://schemas.openxmlformats.org/officeDocument/2006/relationships/hyperlink" Target="https://www.hhs.texas.gov/hhs-brand-guide" TargetMode="External"/><Relationship Id="rId4" Type="http://schemas.openxmlformats.org/officeDocument/2006/relationships/hyperlink" Target="https://online.dshs.texas.gov/" TargetMode="External"/><Relationship Id="rId9" Type="http://schemas.openxmlformats.org/officeDocument/2006/relationships/hyperlink" Target="https://online.dshs.texas.gov/template-gallery" TargetMode="External"/><Relationship Id="rId14" Type="http://schemas.openxmlformats.org/officeDocument/2006/relationships/hyperlink" Target="https://online.dshs.texas.gov/divisions/chief-staff/center-external-relations" TargetMode="External"/><Relationship Id="rId22" Type="http://schemas.openxmlformats.org/officeDocument/2006/relationships/hyperlink" Target="https://online.dshs.texas.gov/job-tools/writing-resources/executive-memoranda"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shs.texas.gov/orgchart/default.sht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online.dshs.texas.gov/sites/default/files/workforce-resources/DSHS-Framework.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dshs.texas.gov/about-dshs/dshs-executive-team/interim-commissione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dshs.texas.gov/exec-team/DComm.aspx"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A34810-48D6-4F19-8C41-2F9C631E4315}"/>
              </a:ext>
            </a:extLst>
          </p:cNvPr>
          <p:cNvSpPr>
            <a:spLocks noGrp="1"/>
          </p:cNvSpPr>
          <p:nvPr>
            <p:ph type="ctrTitle"/>
          </p:nvPr>
        </p:nvSpPr>
        <p:spPr/>
        <p:txBody>
          <a:bodyPr/>
          <a:lstStyle/>
          <a:p>
            <a:r>
              <a:rPr lang="en-US" sz="5400" dirty="0"/>
              <a:t>Advisory Committee Member Training</a:t>
            </a:r>
          </a:p>
        </p:txBody>
      </p:sp>
      <p:sp>
        <p:nvSpPr>
          <p:cNvPr id="10" name="TextBox 9">
            <a:extLst>
              <a:ext uri="{FF2B5EF4-FFF2-40B4-BE49-F238E27FC236}">
                <a16:creationId xmlns:a16="http://schemas.microsoft.com/office/drawing/2014/main" id="{6595FF10-5954-46CA-8E37-9B790215C29B}"/>
              </a:ext>
            </a:extLst>
          </p:cNvPr>
          <p:cNvSpPr txBox="1"/>
          <p:nvPr/>
        </p:nvSpPr>
        <p:spPr>
          <a:xfrm>
            <a:off x="6343650" y="5498991"/>
            <a:ext cx="4521200" cy="400110"/>
          </a:xfrm>
          <a:prstGeom prst="rect">
            <a:avLst/>
          </a:prstGeom>
          <a:noFill/>
        </p:spPr>
        <p:txBody>
          <a:bodyPr wrap="square" rtlCol="0">
            <a:spAutoFit/>
          </a:bodyPr>
          <a:lstStyle/>
          <a:p>
            <a:r>
              <a:rPr lang="en-US" sz="2000" dirty="0">
                <a:solidFill>
                  <a:schemeClr val="bg1"/>
                </a:solidFill>
              </a:rPr>
              <a:t>Module One – Agency Overview</a:t>
            </a:r>
          </a:p>
        </p:txBody>
      </p:sp>
      <p:sp>
        <p:nvSpPr>
          <p:cNvPr id="2" name="TextBox 1">
            <a:extLst>
              <a:ext uri="{FF2B5EF4-FFF2-40B4-BE49-F238E27FC236}">
                <a16:creationId xmlns:a16="http://schemas.microsoft.com/office/drawing/2014/main" id="{70DD852C-B133-5A94-945C-A74EE2641FE0}"/>
              </a:ext>
            </a:extLst>
          </p:cNvPr>
          <p:cNvSpPr txBox="1"/>
          <p:nvPr/>
        </p:nvSpPr>
        <p:spPr>
          <a:xfrm>
            <a:off x="1557867" y="5699046"/>
            <a:ext cx="1085850" cy="215444"/>
          </a:xfrm>
          <a:prstGeom prst="rect">
            <a:avLst/>
          </a:prstGeom>
          <a:noFill/>
        </p:spPr>
        <p:txBody>
          <a:bodyPr wrap="square" rtlCol="0">
            <a:spAutoFit/>
          </a:bodyPr>
          <a:lstStyle/>
          <a:p>
            <a:r>
              <a:rPr lang="en-US" sz="800" dirty="0">
                <a:solidFill>
                  <a:schemeClr val="bg1"/>
                </a:solidFill>
              </a:rPr>
              <a:t>June 2023</a:t>
            </a:r>
          </a:p>
        </p:txBody>
      </p:sp>
    </p:spTree>
    <p:extLst>
      <p:ext uri="{BB962C8B-B14F-4D97-AF65-F5344CB8AC3E}">
        <p14:creationId xmlns:p14="http://schemas.microsoft.com/office/powerpoint/2010/main" val="1318164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564" y="634868"/>
            <a:ext cx="10372436" cy="706915"/>
          </a:xfrm>
        </p:spPr>
        <p:txBody>
          <a:bodyPr/>
          <a:lstStyle/>
          <a:p>
            <a:pPr algn="ctr"/>
            <a:r>
              <a:rPr lang="en-US" altLang="en-US" sz="4400" dirty="0"/>
              <a:t>DSHS Web Resources</a:t>
            </a:r>
            <a:endParaRPr lang="en-US" sz="4400" dirty="0"/>
          </a:p>
        </p:txBody>
      </p:sp>
      <p:sp>
        <p:nvSpPr>
          <p:cNvPr id="3" name="Text Placeholder 2"/>
          <p:cNvSpPr>
            <a:spLocks noGrp="1"/>
          </p:cNvSpPr>
          <p:nvPr>
            <p:ph sz="half" idx="1"/>
          </p:nvPr>
        </p:nvSpPr>
        <p:spPr>
          <a:xfrm>
            <a:off x="2447636" y="1700756"/>
            <a:ext cx="8395624" cy="570335"/>
          </a:xfrm>
        </p:spPr>
        <p:txBody>
          <a:bodyPr>
            <a:noAutofit/>
          </a:bodyPr>
          <a:lstStyle/>
          <a:p>
            <a:pPr marL="0" indent="0" algn="ctr">
              <a:buNone/>
            </a:pPr>
            <a:r>
              <a:rPr lang="en-US" sz="1400" b="1" dirty="0"/>
              <a:t>Internet (external website): </a:t>
            </a:r>
            <a:r>
              <a:rPr lang="en-US" sz="1400" dirty="0">
                <a:solidFill>
                  <a:srgbClr val="00B3E3"/>
                </a:solidFill>
                <a:hlinkClick r:id="rId3">
                  <a:extLst>
                    <a:ext uri="{A12FA001-AC4F-418D-AE19-62706E023703}">
                      <ahyp:hlinkClr xmlns:ahyp="http://schemas.microsoft.com/office/drawing/2018/hyperlinkcolor" val="tx"/>
                    </a:ext>
                  </a:extLst>
                </a:hlinkClick>
              </a:rPr>
              <a:t>http://www.dshs.texas.gov</a:t>
            </a:r>
            <a:endParaRPr lang="en-US" sz="1400" dirty="0"/>
          </a:p>
          <a:p>
            <a:pPr marL="0" indent="0" algn="ctr">
              <a:buNone/>
            </a:pPr>
            <a:r>
              <a:rPr lang="en-US" sz="1400" b="1" dirty="0"/>
              <a:t>Intranet (internal website): </a:t>
            </a:r>
            <a:r>
              <a:rPr lang="en-US" sz="1400" dirty="0">
                <a:hlinkClick r:id="rId4"/>
              </a:rPr>
              <a:t>Home Page | DSHS Intranet (texas.gov)</a:t>
            </a:r>
            <a:endParaRPr lang="en-US" sz="1400" dirty="0"/>
          </a:p>
          <a:p>
            <a:pPr algn="ctr"/>
            <a:endParaRPr lang="en-US" altLang="en-US" sz="1400" dirty="0"/>
          </a:p>
        </p:txBody>
      </p:sp>
      <p:sp>
        <p:nvSpPr>
          <p:cNvPr id="6" name="Slide Number Placeholder 5"/>
          <p:cNvSpPr>
            <a:spLocks noGrp="1"/>
          </p:cNvSpPr>
          <p:nvPr>
            <p:ph type="sldNum" sz="quarter" idx="12"/>
          </p:nvPr>
        </p:nvSpPr>
        <p:spPr/>
        <p:txBody>
          <a:bodyPr/>
          <a:lstStyle/>
          <a:p>
            <a:fld id="{3264D530-B60B-4A5A-91C0-C766C58A4783}" type="slidenum">
              <a:rPr lang="en-US" smtClean="0"/>
              <a:t>10</a:t>
            </a:fld>
            <a:endParaRPr lang="en-US" dirty="0"/>
          </a:p>
        </p:txBody>
      </p:sp>
      <p:sp>
        <p:nvSpPr>
          <p:cNvPr id="4" name="Text Placeholder 3"/>
          <p:cNvSpPr>
            <a:spLocks noGrp="1"/>
          </p:cNvSpPr>
          <p:nvPr>
            <p:ph type="body" idx="4294967295"/>
          </p:nvPr>
        </p:nvSpPr>
        <p:spPr>
          <a:xfrm>
            <a:off x="2018721" y="2757131"/>
            <a:ext cx="2743200" cy="3458941"/>
          </a:xfrm>
          <a:ln w="19050">
            <a:solidFill>
              <a:schemeClr val="tx1"/>
            </a:solidFill>
          </a:ln>
        </p:spPr>
        <p:txBody>
          <a:bodyPr>
            <a:noAutofit/>
          </a:bodyPr>
          <a:lstStyle/>
          <a:p>
            <a:pPr marL="230188" indent="-230188">
              <a:lnSpc>
                <a:spcPct val="100000"/>
              </a:lnSpc>
              <a:spcBef>
                <a:spcPts val="1200"/>
              </a:spcBef>
              <a:buSzPct val="125000"/>
              <a:buFont typeface="Arial" panose="020B0604020202020204" pitchFamily="34" charset="0"/>
              <a:buChar char="•"/>
            </a:pPr>
            <a:r>
              <a:rPr lang="en-US" sz="1200" dirty="0">
                <a:ea typeface="Verdana" panose="020B0604030504040204" pitchFamily="34" charset="0"/>
                <a:hlinkClick r:id="rId5">
                  <a:extLst>
                    <a:ext uri="{A12FA001-AC4F-418D-AE19-62706E023703}">
                      <ahyp:hlinkClr xmlns:ahyp="http://schemas.microsoft.com/office/drawing/2018/hyperlinkcolor" val="tx"/>
                    </a:ext>
                  </a:extLst>
                </a:hlinkClick>
              </a:rPr>
              <a:t>HHS Org Chart</a:t>
            </a:r>
            <a:endParaRPr lang="en-US" sz="1200" dirty="0">
              <a:solidFill>
                <a:srgbClr val="00B3E3"/>
              </a:solidFill>
              <a:ea typeface="Verdana" panose="020B0604030504040204" pitchFamily="34"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endParaRPr>
          </a:p>
          <a:p>
            <a:pPr marL="230188" indent="-230188">
              <a:lnSpc>
                <a:spcPct val="100000"/>
              </a:lnSpc>
              <a:spcBef>
                <a:spcPts val="1200"/>
              </a:spcBef>
              <a:buSzPct val="125000"/>
              <a:buFont typeface="Arial" panose="020B0604020202020204" pitchFamily="34" charset="0"/>
              <a:buChar char="•"/>
            </a:pPr>
            <a:r>
              <a:rPr lang="en-US" sz="1200" dirty="0">
                <a:ea typeface="Verdana" panose="020B0604030504040204" pitchFamily="34"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rPr>
              <a:t>DSHS Org Chart</a:t>
            </a:r>
            <a:r>
              <a:rPr lang="en-US" sz="1200" dirty="0">
                <a:ea typeface="Verdana" panose="020B0604030504040204" pitchFamily="34" charset="0"/>
                <a:cs typeface="Times New Roman" panose="02020603050405020304" pitchFamily="18" charset="0"/>
              </a:rPr>
              <a:t> </a:t>
            </a:r>
          </a:p>
          <a:p>
            <a:pPr marL="230188" indent="-230188">
              <a:lnSpc>
                <a:spcPct val="100000"/>
              </a:lnSpc>
              <a:spcBef>
                <a:spcPts val="1200"/>
              </a:spcBef>
              <a:buSzPct val="125000"/>
              <a:buFont typeface="Arial" panose="020B0604020202020204" pitchFamily="34" charset="0"/>
              <a:buChar char="•"/>
              <a:defRPr/>
            </a:pPr>
            <a:r>
              <a:rPr lang="en-US" sz="1200" dirty="0">
                <a:hlinkClick r:id="rId6">
                  <a:extLst>
                    <a:ext uri="{A12FA001-AC4F-418D-AE19-62706E023703}">
                      <ahyp:hlinkClr xmlns:ahyp="http://schemas.microsoft.com/office/drawing/2018/hyperlinkcolor" val="tx"/>
                    </a:ext>
                  </a:extLst>
                </a:hlinkClick>
              </a:rPr>
              <a:t>Contact Information</a:t>
            </a:r>
            <a:endParaRPr lang="en-US" sz="1200" dirty="0"/>
          </a:p>
          <a:p>
            <a:pPr marL="230188" indent="-230188">
              <a:lnSpc>
                <a:spcPct val="100000"/>
              </a:lnSpc>
              <a:spcBef>
                <a:spcPts val="1200"/>
              </a:spcBef>
              <a:buSzPct val="125000"/>
              <a:buFont typeface="Arial" panose="020B0604020202020204" pitchFamily="34" charset="0"/>
              <a:buChar char="•"/>
              <a:defRPr/>
            </a:pPr>
            <a:r>
              <a:rPr lang="en-US" sz="1200" dirty="0">
                <a:hlinkClick r:id="rId7">
                  <a:extLst>
                    <a:ext uri="{A12FA001-AC4F-418D-AE19-62706E023703}">
                      <ahyp:hlinkClr xmlns:ahyp="http://schemas.microsoft.com/office/drawing/2018/hyperlinkcolor" val="tx"/>
                    </a:ext>
                  </a:extLst>
                </a:hlinkClick>
              </a:rPr>
              <a:t>Central Campus Map</a:t>
            </a:r>
            <a:endParaRPr lang="en-US" sz="1200" dirty="0"/>
          </a:p>
          <a:p>
            <a:pPr marL="230188" indent="-230188">
              <a:lnSpc>
                <a:spcPct val="100000"/>
              </a:lnSpc>
              <a:spcBef>
                <a:spcPts val="1200"/>
              </a:spcBef>
              <a:buSzPct val="125000"/>
              <a:buFont typeface="Arial" panose="020B0604020202020204" pitchFamily="34" charset="0"/>
              <a:buChar char="•"/>
              <a:defRPr/>
            </a:pPr>
            <a:r>
              <a:rPr lang="en-US" sz="1200" dirty="0">
                <a:hlinkClick r:id="rId8">
                  <a:extLst>
                    <a:ext uri="{A12FA001-AC4F-418D-AE19-62706E023703}">
                      <ahyp:hlinkClr xmlns:ahyp="http://schemas.microsoft.com/office/drawing/2018/hyperlinkcolor" val="tx"/>
                    </a:ext>
                  </a:extLst>
                </a:hlinkClick>
              </a:rPr>
              <a:t>Program Information</a:t>
            </a:r>
            <a:endParaRPr lang="en-US" sz="1200" dirty="0"/>
          </a:p>
          <a:p>
            <a:pPr marL="230188" indent="-230188">
              <a:lnSpc>
                <a:spcPct val="100000"/>
              </a:lnSpc>
              <a:spcBef>
                <a:spcPts val="1200"/>
              </a:spcBef>
              <a:spcAft>
                <a:spcPts val="600"/>
              </a:spcAft>
              <a:buSzPct val="125000"/>
              <a:buFont typeface="Arial" panose="020B0604020202020204" pitchFamily="34" charset="0"/>
              <a:buChar char="•"/>
              <a:defRPr/>
            </a:pPr>
            <a:r>
              <a:rPr lang="en-US" sz="1200" dirty="0">
                <a:hlinkClick r:id="rId9">
                  <a:extLst>
                    <a:ext uri="{A12FA001-AC4F-418D-AE19-62706E023703}">
                      <ahyp:hlinkClr xmlns:ahyp="http://schemas.microsoft.com/office/drawing/2018/hyperlinkcolor" val="tx"/>
                    </a:ext>
                  </a:extLst>
                </a:hlinkClick>
              </a:rPr>
              <a:t>Agency Report Templates</a:t>
            </a:r>
            <a:endParaRPr lang="en-US" sz="1200" dirty="0"/>
          </a:p>
          <a:p>
            <a:pPr marL="230188" indent="-230188">
              <a:lnSpc>
                <a:spcPct val="100000"/>
              </a:lnSpc>
              <a:spcBef>
                <a:spcPts val="1200"/>
              </a:spcBef>
              <a:buSzPct val="125000"/>
              <a:buFont typeface="Arial" panose="020B0604020202020204" pitchFamily="34" charset="0"/>
              <a:buChar char="•"/>
              <a:defRPr/>
            </a:pPr>
            <a:r>
              <a:rPr lang="en-US" sz="1200" dirty="0">
                <a:hlinkClick r:id="rId10">
                  <a:extLst>
                    <a:ext uri="{A12FA001-AC4F-418D-AE19-62706E023703}">
                      <ahyp:hlinkClr xmlns:ahyp="http://schemas.microsoft.com/office/drawing/2018/hyperlinkcolor" val="tx"/>
                    </a:ext>
                  </a:extLst>
                </a:hlinkClick>
              </a:rPr>
              <a:t>DIY Publication Templates</a:t>
            </a:r>
            <a:endParaRPr lang="en-US" sz="1200" dirty="0"/>
          </a:p>
          <a:p>
            <a:pPr marL="230188" indent="-230188">
              <a:lnSpc>
                <a:spcPct val="100000"/>
              </a:lnSpc>
              <a:spcBef>
                <a:spcPts val="1200"/>
              </a:spcBef>
              <a:buSzPct val="125000"/>
              <a:buFont typeface="Arial" panose="020B0604020202020204" pitchFamily="34" charset="0"/>
              <a:buChar char="•"/>
              <a:defRPr/>
            </a:pPr>
            <a:r>
              <a:rPr lang="en-US" sz="1200" dirty="0">
                <a:hlinkClick r:id="rId11">
                  <a:extLst>
                    <a:ext uri="{A12FA001-AC4F-418D-AE19-62706E023703}">
                      <ahyp:hlinkClr xmlns:ahyp="http://schemas.microsoft.com/office/drawing/2018/hyperlinkcolor" val="tx"/>
                    </a:ext>
                  </a:extLst>
                </a:hlinkClick>
              </a:rPr>
              <a:t>Legislative Information</a:t>
            </a:r>
            <a:endParaRPr lang="en-US" sz="1200" dirty="0"/>
          </a:p>
          <a:p>
            <a:pPr marL="230188" indent="-230188">
              <a:lnSpc>
                <a:spcPct val="100000"/>
              </a:lnSpc>
              <a:spcBef>
                <a:spcPts val="1200"/>
              </a:spcBef>
              <a:buSzPct val="125000"/>
              <a:buFont typeface="Arial" panose="020B0604020202020204" pitchFamily="34" charset="0"/>
              <a:buChar char="•"/>
              <a:defRPr/>
            </a:pPr>
            <a:r>
              <a:rPr lang="en-US" sz="1200" dirty="0">
                <a:hlinkClick r:id="rId12">
                  <a:extLst>
                    <a:ext uri="{A12FA001-AC4F-418D-AE19-62706E023703}">
                      <ahyp:hlinkClr xmlns:ahyp="http://schemas.microsoft.com/office/drawing/2018/hyperlinkcolor" val="tx"/>
                    </a:ext>
                  </a:extLst>
                </a:hlinkClick>
              </a:rPr>
              <a:t>News Releases</a:t>
            </a:r>
            <a:endParaRPr lang="en-US" sz="1200" dirty="0"/>
          </a:p>
          <a:p>
            <a:pPr marL="230188" indent="-230188">
              <a:lnSpc>
                <a:spcPct val="100000"/>
              </a:lnSpc>
              <a:spcBef>
                <a:spcPts val="1200"/>
              </a:spcBef>
              <a:buSzPct val="125000"/>
              <a:buFont typeface="Arial" panose="020B0604020202020204" pitchFamily="34" charset="0"/>
              <a:buChar char="•"/>
              <a:defRPr/>
            </a:pPr>
            <a:r>
              <a:rPr lang="en-US" sz="1200" dirty="0">
                <a:hlinkClick r:id="rId13">
                  <a:extLst>
                    <a:ext uri="{A12FA001-AC4F-418D-AE19-62706E023703}">
                      <ahyp:hlinkClr xmlns:ahyp="http://schemas.microsoft.com/office/drawing/2018/hyperlinkcolor" val="tx"/>
                    </a:ext>
                  </a:extLst>
                </a:hlinkClick>
              </a:rPr>
              <a:t>Sign up for Email Updates</a:t>
            </a:r>
            <a:endParaRPr lang="en-US" sz="1200" dirty="0"/>
          </a:p>
        </p:txBody>
      </p:sp>
      <p:sp>
        <p:nvSpPr>
          <p:cNvPr id="5" name="TextBox 4">
            <a:extLst>
              <a:ext uri="{FF2B5EF4-FFF2-40B4-BE49-F238E27FC236}">
                <a16:creationId xmlns:a16="http://schemas.microsoft.com/office/drawing/2014/main" id="{1B2252C2-BABC-4EA7-8E72-1B7C5AE0DC5B}"/>
              </a:ext>
            </a:extLst>
          </p:cNvPr>
          <p:cNvSpPr txBox="1"/>
          <p:nvPr/>
        </p:nvSpPr>
        <p:spPr>
          <a:xfrm>
            <a:off x="4839855" y="278945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10" name="Content Placeholder 1" descr="Left side list of hyperlinks">
            <a:extLst>
              <a:ext uri="{FF2B5EF4-FFF2-40B4-BE49-F238E27FC236}">
                <a16:creationId xmlns:a16="http://schemas.microsoft.com/office/drawing/2014/main" id="{9DD5828C-952F-7665-CB47-465523AF75E1}"/>
              </a:ext>
            </a:extLst>
          </p:cNvPr>
          <p:cNvSpPr txBox="1">
            <a:spLocks/>
          </p:cNvSpPr>
          <p:nvPr/>
        </p:nvSpPr>
        <p:spPr>
          <a:xfrm>
            <a:off x="4498110" y="2757131"/>
            <a:ext cx="3454400" cy="3172614"/>
          </a:xfrm>
          <a:prstGeom prst="rect">
            <a:avLst/>
          </a:prstGeom>
        </p:spPr>
        <p:txBody>
          <a:bodyPr vert="horz" lIns="91440" tIns="45720" rIns="91440" bIns="45720" rtlCol="0">
            <a:noAutofit/>
          </a:bodyPr>
          <a:lstStyle>
            <a:lvl1pPr marL="457200" indent="-457200" algn="l" defTabSz="914377" rtl="0" eaLnBrk="1" latinLnBrk="0" hangingPunct="1">
              <a:lnSpc>
                <a:spcPct val="90000"/>
              </a:lnSpc>
              <a:spcBef>
                <a:spcPts val="1000"/>
              </a:spcBef>
              <a:buFont typeface="+mj-lt"/>
              <a:buAutoNum type="arabicPeriod"/>
              <a:defRPr sz="2400" kern="1200">
                <a:solidFill>
                  <a:schemeClr val="bg1"/>
                </a:solidFill>
                <a:latin typeface="+mn-lt"/>
                <a:ea typeface="+mn-ea"/>
                <a:cs typeface="+mn-cs"/>
              </a:defRPr>
            </a:lvl1pPr>
            <a:lvl2pPr marL="914389" indent="-457200" algn="l" defTabSz="914377" rtl="0" eaLnBrk="1" latinLnBrk="0" hangingPunct="1">
              <a:lnSpc>
                <a:spcPct val="90000"/>
              </a:lnSpc>
              <a:spcBef>
                <a:spcPts val="500"/>
              </a:spcBef>
              <a:buFont typeface="+mj-lt"/>
              <a:buAutoNum type="alphaLcPeriod"/>
              <a:defRPr sz="2400" kern="1200">
                <a:solidFill>
                  <a:schemeClr val="bg1"/>
                </a:solidFill>
                <a:latin typeface="+mn-lt"/>
                <a:ea typeface="+mn-ea"/>
                <a:cs typeface="+mn-cs"/>
              </a:defRPr>
            </a:lvl2pPr>
            <a:lvl3pPr marL="1371577" indent="-457200" algn="l" defTabSz="914377" rtl="0" eaLnBrk="1" latinLnBrk="0" hangingPunct="1">
              <a:lnSpc>
                <a:spcPct val="90000"/>
              </a:lnSpc>
              <a:spcBef>
                <a:spcPts val="500"/>
              </a:spcBef>
              <a:buFont typeface="+mj-lt"/>
              <a:buAutoNum type="romanLcPeriod"/>
              <a:defRPr sz="2400" kern="1200">
                <a:solidFill>
                  <a:schemeClr val="bg1"/>
                </a:solidFill>
                <a:latin typeface="+mn-lt"/>
                <a:ea typeface="+mn-ea"/>
                <a:cs typeface="+mn-cs"/>
              </a:defRPr>
            </a:lvl3pPr>
            <a:lvl4pPr marL="1828766" indent="-457200" algn="l" defTabSz="914377" rtl="0" eaLnBrk="1" latinLnBrk="0" hangingPunct="1">
              <a:lnSpc>
                <a:spcPct val="90000"/>
              </a:lnSpc>
              <a:spcBef>
                <a:spcPts val="500"/>
              </a:spcBef>
              <a:buFont typeface="+mj-lt"/>
              <a:buAutoNum type="arabicPeriod"/>
              <a:defRPr sz="2400" kern="1200">
                <a:solidFill>
                  <a:schemeClr val="bg1"/>
                </a:solidFill>
                <a:latin typeface="+mn-lt"/>
                <a:ea typeface="+mn-ea"/>
                <a:cs typeface="+mn-cs"/>
              </a:defRPr>
            </a:lvl4pPr>
            <a:lvl5pPr marL="2285955" indent="-457200" algn="l" defTabSz="914377" rtl="0" eaLnBrk="1" latinLnBrk="0" hangingPunct="1">
              <a:lnSpc>
                <a:spcPct val="90000"/>
              </a:lnSpc>
              <a:spcBef>
                <a:spcPts val="500"/>
              </a:spcBef>
              <a:buFont typeface="+mj-lt"/>
              <a:buAutoNum type="arabicPeriod"/>
              <a:defRPr sz="24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indent="-230188">
              <a:lnSpc>
                <a:spcPct val="100000"/>
              </a:lnSpc>
              <a:spcBef>
                <a:spcPts val="1200"/>
              </a:spcBef>
              <a:buSzPct val="125000"/>
              <a:buFont typeface="Arial" panose="020B0604020202020204" pitchFamily="34" charset="0"/>
              <a:buChar char="•"/>
            </a:pPr>
            <a:r>
              <a:rPr lang="en-US" sz="1200" b="1" dirty="0">
                <a:ea typeface="Verdana" panose="020B0604030504040204" pitchFamily="34" charset="0"/>
                <a:cs typeface="Times New Roman" panose="02020603050405020304" pitchFamily="18" charset="0"/>
                <a:hlinkClick r:id="rId14">
                  <a:extLst>
                    <a:ext uri="{A12FA001-AC4F-418D-AE19-62706E023703}">
                      <ahyp:hlinkClr xmlns:ahyp="http://schemas.microsoft.com/office/drawing/2018/hyperlinkcolor" val="tx"/>
                    </a:ext>
                  </a:extLst>
                </a:hlinkClick>
              </a:rPr>
              <a:t>Center for External Relations (CER)</a:t>
            </a:r>
            <a:endParaRPr lang="en-US" sz="1200" b="1" dirty="0">
              <a:ea typeface="Verdana" panose="020B0604030504040204" pitchFamily="34" charset="0"/>
              <a:cs typeface="Times New Roman" panose="02020603050405020304" pitchFamily="18" charset="0"/>
            </a:endParaRPr>
          </a:p>
          <a:p>
            <a:pPr marL="461963" indent="-230188">
              <a:lnSpc>
                <a:spcPct val="100000"/>
              </a:lnSpc>
              <a:spcBef>
                <a:spcPts val="600"/>
              </a:spcBef>
              <a:spcAft>
                <a:spcPts val="600"/>
              </a:spcAft>
              <a:buSzPct val="100000"/>
              <a:buFont typeface="Courier New" panose="02070309020205020404" pitchFamily="49" charset="0"/>
              <a:buChar char="o"/>
            </a:pPr>
            <a:r>
              <a:rPr lang="en-US" sz="1200" dirty="0">
                <a:ea typeface="Verdana" panose="020B0604030504040204" pitchFamily="34" charset="0"/>
                <a:cs typeface="Times New Roman" panose="02020603050405020304" pitchFamily="18" charset="0"/>
                <a:hlinkClick r:id="rId15">
                  <a:extLst>
                    <a:ext uri="{A12FA001-AC4F-418D-AE19-62706E023703}">
                      <ahyp:hlinkClr xmlns:ahyp="http://schemas.microsoft.com/office/drawing/2018/hyperlinkcolor" val="tx"/>
                    </a:ext>
                  </a:extLst>
                </a:hlinkClick>
              </a:rPr>
              <a:t>Media Relations and Press Office</a:t>
            </a:r>
            <a:r>
              <a:rPr lang="en-US" sz="1200" dirty="0">
                <a:ea typeface="Verdana" panose="020B0604030504040204" pitchFamily="34" charset="0"/>
                <a:cs typeface="Times New Roman" panose="02020603050405020304" pitchFamily="18" charset="0"/>
              </a:rPr>
              <a:t> </a:t>
            </a:r>
          </a:p>
          <a:p>
            <a:pPr marL="461963" indent="-230188">
              <a:lnSpc>
                <a:spcPct val="100000"/>
              </a:lnSpc>
              <a:spcBef>
                <a:spcPts val="600"/>
              </a:spcBef>
              <a:spcAft>
                <a:spcPts val="600"/>
              </a:spcAft>
              <a:buSzPct val="100000"/>
              <a:buFont typeface="Courier New" panose="02070309020205020404" pitchFamily="49" charset="0"/>
              <a:buChar char="o"/>
            </a:pPr>
            <a:r>
              <a:rPr lang="en-US" sz="1200" dirty="0">
                <a:ea typeface="Verdana" panose="020B0604030504040204" pitchFamily="34" charset="0"/>
                <a:cs typeface="Times New Roman" panose="02020603050405020304" pitchFamily="18" charset="0"/>
                <a:hlinkClick r:id="rId16">
                  <a:extLst>
                    <a:ext uri="{A12FA001-AC4F-418D-AE19-62706E023703}">
                      <ahyp:hlinkClr xmlns:ahyp="http://schemas.microsoft.com/office/drawing/2018/hyperlinkcolor" val="tx"/>
                    </a:ext>
                  </a:extLst>
                </a:hlinkClick>
              </a:rPr>
              <a:t>Government Affairs (GA)</a:t>
            </a:r>
            <a:r>
              <a:rPr lang="en-US" sz="1200" dirty="0">
                <a:ea typeface="Verdana" panose="020B0604030504040204" pitchFamily="34" charset="0"/>
                <a:cs typeface="Times New Roman" panose="02020603050405020304" pitchFamily="18" charset="0"/>
              </a:rPr>
              <a:t> </a:t>
            </a:r>
            <a:endParaRPr lang="en-US" sz="1200" dirty="0">
              <a:ea typeface="Verdana" panose="020B0604030504040204" pitchFamily="34" charset="0"/>
            </a:endParaRPr>
          </a:p>
          <a:p>
            <a:pPr marL="461963" indent="-230188">
              <a:lnSpc>
                <a:spcPct val="100000"/>
              </a:lnSpc>
              <a:spcBef>
                <a:spcPts val="600"/>
              </a:spcBef>
              <a:spcAft>
                <a:spcPts val="600"/>
              </a:spcAft>
              <a:buSzPct val="100000"/>
              <a:buFont typeface="Courier New" panose="02070309020205020404" pitchFamily="49" charset="0"/>
              <a:buChar char="o"/>
            </a:pPr>
            <a:r>
              <a:rPr lang="en-US" sz="1200" dirty="0">
                <a:ea typeface="Verdana" panose="020B0604030504040204" pitchFamily="34" charset="0"/>
                <a:cs typeface="Times New Roman" panose="02020603050405020304" pitchFamily="18" charset="0"/>
                <a:hlinkClick r:id="rId17">
                  <a:extLst>
                    <a:ext uri="{A12FA001-AC4F-418D-AE19-62706E023703}">
                      <ahyp:hlinkClr xmlns:ahyp="http://schemas.microsoft.com/office/drawing/2018/hyperlinkcolor" val="tx"/>
                    </a:ext>
                  </a:extLst>
                </a:hlinkClick>
              </a:rPr>
              <a:t>Communications Unit</a:t>
            </a:r>
            <a:r>
              <a:rPr lang="en-US" sz="1200" dirty="0">
                <a:ea typeface="Verdana" panose="020B0604030504040204" pitchFamily="34" charset="0"/>
                <a:cs typeface="Times New Roman" panose="02020603050405020304" pitchFamily="18" charset="0"/>
              </a:rPr>
              <a:t> </a:t>
            </a:r>
          </a:p>
          <a:p>
            <a:pPr marL="461963" indent="-230188">
              <a:lnSpc>
                <a:spcPct val="100000"/>
              </a:lnSpc>
              <a:spcBef>
                <a:spcPts val="600"/>
              </a:spcBef>
              <a:spcAft>
                <a:spcPts val="600"/>
              </a:spcAft>
              <a:buSzPct val="100000"/>
              <a:buFont typeface="Courier New" panose="02070309020205020404" pitchFamily="49" charset="0"/>
              <a:buChar char="o"/>
            </a:pPr>
            <a:r>
              <a:rPr lang="en-US" sz="1200" dirty="0">
                <a:ea typeface="Verdana" panose="020B0604030504040204" pitchFamily="34" charset="0"/>
                <a:cs typeface="Times New Roman" panose="02020603050405020304" pitchFamily="18" charset="0"/>
                <a:hlinkClick r:id="rId18">
                  <a:extLst>
                    <a:ext uri="{A12FA001-AC4F-418D-AE19-62706E023703}">
                      <ahyp:hlinkClr xmlns:ahyp="http://schemas.microsoft.com/office/drawing/2018/hyperlinkcolor" val="tx"/>
                    </a:ext>
                  </a:extLst>
                </a:hlinkClick>
              </a:rPr>
              <a:t>Agency Style Guides</a:t>
            </a:r>
            <a:endParaRPr lang="en-US" sz="1200" dirty="0">
              <a:ea typeface="Verdana" panose="020B0604030504040204" pitchFamily="34" charset="0"/>
              <a:cs typeface="Times New Roman" panose="02020603050405020304" pitchFamily="18" charset="0"/>
            </a:endParaRPr>
          </a:p>
          <a:p>
            <a:pPr marL="461963" indent="-230188">
              <a:lnSpc>
                <a:spcPct val="100000"/>
              </a:lnSpc>
              <a:spcBef>
                <a:spcPts val="600"/>
              </a:spcBef>
              <a:spcAft>
                <a:spcPts val="600"/>
              </a:spcAft>
              <a:buSzPct val="100000"/>
              <a:buFont typeface="Courier New" panose="02070309020205020404" pitchFamily="49" charset="0"/>
              <a:buChar char="o"/>
            </a:pPr>
            <a:r>
              <a:rPr lang="en-US" sz="1200" dirty="0">
                <a:ea typeface="Verdana" panose="020B0604030504040204" pitchFamily="34" charset="0"/>
                <a:cs typeface="Times New Roman" panose="02020603050405020304" pitchFamily="18" charset="0"/>
              </a:rPr>
              <a:t> </a:t>
            </a:r>
            <a:r>
              <a:rPr lang="en-US" sz="1200" dirty="0">
                <a:ea typeface="Verdana" panose="020B0604030504040204" pitchFamily="34" charset="0"/>
                <a:cs typeface="Times New Roman" panose="02020603050405020304" pitchFamily="18" charset="0"/>
                <a:hlinkClick r:id="rId19">
                  <a:extLst>
                    <a:ext uri="{A12FA001-AC4F-418D-AE19-62706E023703}">
                      <ahyp:hlinkClr xmlns:ahyp="http://schemas.microsoft.com/office/drawing/2018/hyperlinkcolor" val="tx"/>
                    </a:ext>
                  </a:extLst>
                </a:hlinkClick>
              </a:rPr>
              <a:t>HHS Brand Guide</a:t>
            </a:r>
            <a:endParaRPr lang="en-US" sz="1200" dirty="0">
              <a:ea typeface="Verdana" panose="020B0604030504040204" pitchFamily="34" charset="0"/>
              <a:cs typeface="Times New Roman" panose="02020603050405020304" pitchFamily="18" charset="0"/>
            </a:endParaRPr>
          </a:p>
          <a:p>
            <a:pPr marL="461963" indent="-230188">
              <a:lnSpc>
                <a:spcPct val="100000"/>
              </a:lnSpc>
              <a:spcBef>
                <a:spcPts val="600"/>
              </a:spcBef>
              <a:spcAft>
                <a:spcPts val="600"/>
              </a:spcAft>
              <a:buSzPct val="100000"/>
              <a:buFont typeface="Courier New" panose="02070309020205020404" pitchFamily="49" charset="0"/>
              <a:buChar char="o"/>
            </a:pPr>
            <a:r>
              <a:rPr lang="en-US" sz="1200" dirty="0">
                <a:ea typeface="Verdana" panose="020B0604030504040204" pitchFamily="34" charset="0"/>
                <a:cs typeface="Times New Roman" panose="02020603050405020304" pitchFamily="18" charset="0"/>
                <a:hlinkClick r:id="rId20">
                  <a:extLst>
                    <a:ext uri="{A12FA001-AC4F-418D-AE19-62706E023703}">
                      <ahyp:hlinkClr xmlns:ahyp="http://schemas.microsoft.com/office/drawing/2018/hyperlinkcolor" val="tx"/>
                    </a:ext>
                  </a:extLst>
                </a:hlinkClick>
              </a:rPr>
              <a:t>Brand Training</a:t>
            </a:r>
            <a:endParaRPr lang="en-US" sz="1200" dirty="0">
              <a:ea typeface="Verdana" panose="020B0604030504040204" pitchFamily="34" charset="0"/>
            </a:endParaRPr>
          </a:p>
        </p:txBody>
      </p:sp>
      <p:sp>
        <p:nvSpPr>
          <p:cNvPr id="11" name="Content Placeholder 1" descr="Right side list of hyperlinks">
            <a:extLst>
              <a:ext uri="{FF2B5EF4-FFF2-40B4-BE49-F238E27FC236}">
                <a16:creationId xmlns:a16="http://schemas.microsoft.com/office/drawing/2014/main" id="{D2394EB2-E5C5-DFBE-B86F-E83C88A490C2}"/>
              </a:ext>
            </a:extLst>
          </p:cNvPr>
          <p:cNvSpPr txBox="1">
            <a:spLocks/>
          </p:cNvSpPr>
          <p:nvPr/>
        </p:nvSpPr>
        <p:spPr>
          <a:xfrm>
            <a:off x="8333534" y="2757131"/>
            <a:ext cx="3233626" cy="29324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buSzPct val="125000"/>
            </a:pPr>
            <a:r>
              <a:rPr lang="en-US" sz="1200" b="1" dirty="0">
                <a:solidFill>
                  <a:schemeClr val="bg1"/>
                </a:solidFill>
                <a:effectLst/>
                <a:ea typeface="Verdana" panose="020B0604030504040204" pitchFamily="34" charset="0"/>
                <a:cs typeface="Times New Roman" panose="02020603050405020304" pitchFamily="18" charset="0"/>
                <a:hlinkClick r:id="rId21">
                  <a:extLst>
                    <a:ext uri="{A12FA001-AC4F-418D-AE19-62706E023703}">
                      <ahyp:hlinkClr xmlns:ahyp="http://schemas.microsoft.com/office/drawing/2018/hyperlinkcolor" val="tx"/>
                    </a:ext>
                  </a:extLst>
                </a:hlinkClick>
              </a:rPr>
              <a:t>Center for System Coordination and Innovation (CSCI)</a:t>
            </a:r>
            <a:r>
              <a:rPr lang="en-US" sz="1200" b="1" dirty="0">
                <a:solidFill>
                  <a:schemeClr val="bg1"/>
                </a:solidFill>
                <a:effectLst/>
                <a:ea typeface="Verdana" panose="020B0604030504040204" pitchFamily="34" charset="0"/>
                <a:cs typeface="Times New Roman" panose="02020603050405020304" pitchFamily="18" charset="0"/>
              </a:rPr>
              <a:t> </a:t>
            </a:r>
            <a:endParaRPr lang="en-US" sz="1200" b="1" u="sng" dirty="0">
              <a:solidFill>
                <a:schemeClr val="bg1"/>
              </a:solidFill>
              <a:effectLst/>
              <a:ea typeface="Verdana" panose="020B0604030504040204" pitchFamily="34" charset="0"/>
              <a:cs typeface="Times New Roman" panose="02020603050405020304" pitchFamily="18" charset="0"/>
            </a:endParaRPr>
          </a:p>
          <a:p>
            <a:pPr marL="461963" lvl="3" indent="-231775">
              <a:lnSpc>
                <a:spcPct val="100000"/>
              </a:lnSpc>
              <a:spcBef>
                <a:spcPts val="600"/>
              </a:spcBef>
              <a:spcAft>
                <a:spcPts val="600"/>
              </a:spcAft>
              <a:buSzPct val="75000"/>
              <a:buFont typeface="Courier New" panose="02070309020205020404" pitchFamily="49" charset="0"/>
              <a:buChar char="o"/>
            </a:pPr>
            <a:r>
              <a:rPr lang="en-US" sz="1200" dirty="0">
                <a:solidFill>
                  <a:schemeClr val="bg1"/>
                </a:solidFill>
                <a:effectLst/>
                <a:ea typeface="Verdana" panose="020B0604030504040204" pitchFamily="34" charset="0"/>
                <a:cs typeface="Times New Roman" panose="02020603050405020304" pitchFamily="18" charset="0"/>
                <a:hlinkClick r:id="rId22">
                  <a:extLst>
                    <a:ext uri="{A12FA001-AC4F-418D-AE19-62706E023703}">
                      <ahyp:hlinkClr xmlns:ahyp="http://schemas.microsoft.com/office/drawing/2018/hyperlinkcolor" val="tx"/>
                    </a:ext>
                  </a:extLst>
                </a:hlinkClick>
              </a:rPr>
              <a:t>Executive Memo and Report Templates</a:t>
            </a:r>
            <a:endParaRPr lang="en-US" sz="1200" dirty="0">
              <a:solidFill>
                <a:schemeClr val="bg1"/>
              </a:solidFill>
              <a:effectLst/>
              <a:ea typeface="Verdana" panose="020B0604030504040204" pitchFamily="34" charset="0"/>
              <a:cs typeface="Times New Roman" panose="02020603050405020304" pitchFamily="18" charset="0"/>
            </a:endParaRPr>
          </a:p>
          <a:p>
            <a:pPr marL="461963" lvl="3" indent="-231775">
              <a:lnSpc>
                <a:spcPct val="100000"/>
              </a:lnSpc>
              <a:spcBef>
                <a:spcPts val="600"/>
              </a:spcBef>
              <a:spcAft>
                <a:spcPts val="600"/>
              </a:spcAft>
              <a:buSzPct val="75000"/>
              <a:buFont typeface="Courier New" panose="02070309020205020404" pitchFamily="49" charset="0"/>
              <a:buChar char="o"/>
            </a:pPr>
            <a:r>
              <a:rPr lang="en-US" sz="1200" dirty="0">
                <a:solidFill>
                  <a:schemeClr val="bg1"/>
                </a:solidFill>
                <a:ea typeface="Verdana" panose="020B0604030504040204" pitchFamily="34" charset="0"/>
                <a:cs typeface="Times New Roman" panose="02020603050405020304" pitchFamily="18" charset="0"/>
                <a:hlinkClick r:id="rId23">
                  <a:extLst>
                    <a:ext uri="{A12FA001-AC4F-418D-AE19-62706E023703}">
                      <ahyp:hlinkClr xmlns:ahyp="http://schemas.microsoft.com/office/drawing/2018/hyperlinkcolor" val="tx"/>
                    </a:ext>
                  </a:extLst>
                </a:hlinkClick>
              </a:rPr>
              <a:t>Customer Service</a:t>
            </a:r>
            <a:endParaRPr lang="en-US" sz="1200" dirty="0">
              <a:solidFill>
                <a:schemeClr val="bg1"/>
              </a:solidFill>
              <a:effectLst/>
              <a:ea typeface="Verdana" panose="020B0604030504040204" pitchFamily="34" charset="0"/>
              <a:cs typeface="Times New Roman" panose="02020603050405020304" pitchFamily="18" charset="0"/>
            </a:endParaRPr>
          </a:p>
          <a:p>
            <a:pPr marL="461963" lvl="3" indent="-231775">
              <a:lnSpc>
                <a:spcPct val="100000"/>
              </a:lnSpc>
              <a:spcBef>
                <a:spcPts val="600"/>
              </a:spcBef>
              <a:spcAft>
                <a:spcPts val="600"/>
              </a:spcAft>
              <a:buSzPct val="75000"/>
              <a:buFont typeface="Courier New" panose="02070309020205020404" pitchFamily="49" charset="0"/>
              <a:buChar char="o"/>
            </a:pPr>
            <a:r>
              <a:rPr lang="en-US" sz="1200" dirty="0">
                <a:solidFill>
                  <a:schemeClr val="bg1"/>
                </a:solidFill>
                <a:effectLst/>
                <a:ea typeface="Verdana" panose="020B0604030504040204" pitchFamily="34" charset="0"/>
                <a:cs typeface="Times New Roman" panose="02020603050405020304" pitchFamily="18" charset="0"/>
                <a:hlinkClick r:id="rId24">
                  <a:extLst>
                    <a:ext uri="{A12FA001-AC4F-418D-AE19-62706E023703}">
                      <ahyp:hlinkClr xmlns:ahyp="http://schemas.microsoft.com/office/drawing/2018/hyperlinkcolor" val="tx"/>
                    </a:ext>
                  </a:extLst>
                </a:hlinkClick>
              </a:rPr>
              <a:t>Advisory Committees (</a:t>
            </a:r>
            <a:r>
              <a:rPr lang="en-US" sz="1200" dirty="0">
                <a:solidFill>
                  <a:schemeClr val="bg1"/>
                </a:solidFill>
                <a:ea typeface="Verdana" panose="020B0604030504040204" pitchFamily="34" charset="0"/>
                <a:cs typeface="Times New Roman" panose="02020603050405020304" pitchFamily="18" charset="0"/>
                <a:hlinkClick r:id="rId24">
                  <a:extLst>
                    <a:ext uri="{A12FA001-AC4F-418D-AE19-62706E023703}">
                      <ahyp:hlinkClr xmlns:ahyp="http://schemas.microsoft.com/office/drawing/2018/hyperlinkcolor" val="tx"/>
                    </a:ext>
                  </a:extLst>
                </a:hlinkClick>
              </a:rPr>
              <a:t>Internet</a:t>
            </a:r>
            <a:r>
              <a:rPr lang="en-US" sz="1200" dirty="0">
                <a:solidFill>
                  <a:schemeClr val="bg1"/>
                </a:solidFill>
                <a:effectLst/>
                <a:ea typeface="Verdana" panose="020B0604030504040204" pitchFamily="34" charset="0"/>
                <a:cs typeface="Times New Roman" panose="02020603050405020304" pitchFamily="18" charset="0"/>
                <a:hlinkClick r:id="rId24">
                  <a:extLst>
                    <a:ext uri="{A12FA001-AC4F-418D-AE19-62706E023703}">
                      <ahyp:hlinkClr xmlns:ahyp="http://schemas.microsoft.com/office/drawing/2018/hyperlinkcolor" val="tx"/>
                    </a:ext>
                  </a:extLst>
                </a:hlinkClick>
              </a:rPr>
              <a:t>)</a:t>
            </a:r>
            <a:r>
              <a:rPr lang="en-US" sz="1200" dirty="0">
                <a:solidFill>
                  <a:schemeClr val="bg1"/>
                </a:solidFill>
                <a:effectLst/>
                <a:ea typeface="Verdana" panose="020B0604030504040204" pitchFamily="34" charset="0"/>
                <a:cs typeface="Times New Roman" panose="02020603050405020304" pitchFamily="18" charset="0"/>
              </a:rPr>
              <a:t> </a:t>
            </a:r>
            <a:endParaRPr lang="en-US" sz="1200" dirty="0">
              <a:solidFill>
                <a:schemeClr val="bg1"/>
              </a:solidFill>
              <a:ea typeface="Verdana" panose="020B0604030504040204" pitchFamily="34" charset="0"/>
              <a:cs typeface="Times New Roman" panose="02020603050405020304" pitchFamily="18" charset="0"/>
            </a:endParaRPr>
          </a:p>
          <a:p>
            <a:pPr marL="461963" lvl="3" indent="-231775">
              <a:lnSpc>
                <a:spcPct val="100000"/>
              </a:lnSpc>
              <a:spcBef>
                <a:spcPts val="600"/>
              </a:spcBef>
              <a:spcAft>
                <a:spcPts val="600"/>
              </a:spcAft>
              <a:buSzPct val="75000"/>
              <a:buFont typeface="Courier New" panose="02070309020205020404" pitchFamily="49" charset="0"/>
              <a:buChar char="o"/>
            </a:pPr>
            <a:r>
              <a:rPr lang="en-US" sz="1200" dirty="0">
                <a:solidFill>
                  <a:schemeClr val="bg1"/>
                </a:solidFill>
                <a:ea typeface="Verdana" panose="020B0604030504040204" pitchFamily="34" charset="0"/>
                <a:cs typeface="Times New Roman" panose="02020603050405020304" pitchFamily="18" charset="0"/>
                <a:hlinkClick r:id="rId25">
                  <a:extLst>
                    <a:ext uri="{A12FA001-AC4F-418D-AE19-62706E023703}">
                      <ahyp:hlinkClr xmlns:ahyp="http://schemas.microsoft.com/office/drawing/2018/hyperlinkcolor" val="tx"/>
                    </a:ext>
                  </a:extLst>
                </a:hlinkClick>
              </a:rPr>
              <a:t>Advisory Committees (Intranet) </a:t>
            </a:r>
            <a:endParaRPr lang="en-US" sz="1200" dirty="0">
              <a:solidFill>
                <a:schemeClr val="bg1"/>
              </a:solidFill>
              <a:effectLst/>
              <a:ea typeface="Verdana" panose="020B0604030504040204" pitchFamily="34" charset="0"/>
              <a:cs typeface="Times New Roman" panose="02020603050405020304" pitchFamily="18" charset="0"/>
            </a:endParaRPr>
          </a:p>
          <a:p>
            <a:pPr>
              <a:lnSpc>
                <a:spcPct val="100000"/>
              </a:lnSpc>
              <a:spcBef>
                <a:spcPts val="600"/>
              </a:spcBef>
              <a:spcAft>
                <a:spcPts val="600"/>
              </a:spcAft>
              <a:buSzPct val="125000"/>
              <a:tabLst>
                <a:tab pos="228600" algn="l"/>
              </a:tabLst>
            </a:pPr>
            <a:r>
              <a:rPr lang="en-US" sz="1200" dirty="0">
                <a:solidFill>
                  <a:schemeClr val="bg1"/>
                </a:solidFill>
                <a:ea typeface="Verdana" panose="020B0604030504040204" pitchFamily="34" charset="0"/>
                <a:cs typeface="Times New Roman" panose="02020603050405020304" pitchFamily="18" charset="0"/>
                <a:hlinkClick r:id="rId26">
                  <a:extLst>
                    <a:ext uri="{A12FA001-AC4F-418D-AE19-62706E023703}">
                      <ahyp:hlinkClr xmlns:ahyp="http://schemas.microsoft.com/office/drawing/2018/hyperlinkcolor" val="tx"/>
                    </a:ext>
                  </a:extLst>
                </a:hlinkClick>
              </a:rPr>
              <a:t>HHS HR Policy Manual and Guidance Handbook</a:t>
            </a:r>
            <a:endParaRPr lang="en-US" sz="1200" dirty="0">
              <a:solidFill>
                <a:schemeClr val="bg1"/>
              </a:solidFill>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91234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66535" y="3591581"/>
            <a:ext cx="10593238" cy="1114960"/>
          </a:xfrm>
        </p:spPr>
        <p:txBody>
          <a:bodyPr>
            <a:normAutofit/>
          </a:bodyPr>
          <a:lstStyle/>
          <a:p>
            <a:pPr algn="ctr"/>
            <a:r>
              <a:rPr lang="en-US" sz="2800" dirty="0">
                <a:solidFill>
                  <a:schemeClr val="accent1"/>
                </a:solidFill>
              </a:rPr>
              <a:t>Thank you for contributing your time </a:t>
            </a:r>
            <a:br>
              <a:rPr lang="en-US" sz="2800" dirty="0">
                <a:solidFill>
                  <a:schemeClr val="accent1"/>
                </a:solidFill>
              </a:rPr>
            </a:br>
            <a:r>
              <a:rPr lang="en-US" sz="2800" dirty="0">
                <a:solidFill>
                  <a:schemeClr val="accent1"/>
                </a:solidFill>
              </a:rPr>
              <a:t>and services to the DSHS Advisory Committees.</a:t>
            </a:r>
          </a:p>
        </p:txBody>
      </p:sp>
      <p:sp>
        <p:nvSpPr>
          <p:cNvPr id="2" name="Slide Number Placeholder 1"/>
          <p:cNvSpPr>
            <a:spLocks noGrp="1"/>
          </p:cNvSpPr>
          <p:nvPr>
            <p:ph type="sldNum" sz="quarter" idx="12"/>
          </p:nvPr>
        </p:nvSpPr>
        <p:spPr/>
        <p:txBody>
          <a:bodyPr/>
          <a:lstStyle/>
          <a:p>
            <a:fld id="{3264D530-B60B-4A5A-91C0-C766C58A4783}" type="slidenum">
              <a:rPr lang="en-US" smtClean="0"/>
              <a:t>11</a:t>
            </a:fld>
            <a:endParaRPr lang="en-US" dirty="0"/>
          </a:p>
        </p:txBody>
      </p:sp>
    </p:spTree>
    <p:extLst>
      <p:ext uri="{BB962C8B-B14F-4D97-AF65-F5344CB8AC3E}">
        <p14:creationId xmlns:p14="http://schemas.microsoft.com/office/powerpoint/2010/main" val="106444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8BF6B-1A86-4952-8C60-0AA2024F8671}"/>
              </a:ext>
            </a:extLst>
          </p:cNvPr>
          <p:cNvSpPr>
            <a:spLocks noGrp="1"/>
          </p:cNvSpPr>
          <p:nvPr>
            <p:ph type="title"/>
          </p:nvPr>
        </p:nvSpPr>
        <p:spPr>
          <a:xfrm>
            <a:off x="391161" y="395609"/>
            <a:ext cx="7827015" cy="906747"/>
          </a:xfrm>
        </p:spPr>
        <p:txBody>
          <a:bodyPr/>
          <a:lstStyle/>
          <a:p>
            <a:r>
              <a:rPr lang="en-US" sz="4400" dirty="0"/>
              <a:t>Welcome</a:t>
            </a:r>
          </a:p>
        </p:txBody>
      </p:sp>
      <p:sp>
        <p:nvSpPr>
          <p:cNvPr id="3" name="Text Placeholder 2">
            <a:extLst>
              <a:ext uri="{FF2B5EF4-FFF2-40B4-BE49-F238E27FC236}">
                <a16:creationId xmlns:a16="http://schemas.microsoft.com/office/drawing/2014/main" id="{5123D448-AB8C-4E6B-9E68-09FA4A439F0C}"/>
              </a:ext>
            </a:extLst>
          </p:cNvPr>
          <p:cNvSpPr>
            <a:spLocks noGrp="1"/>
          </p:cNvSpPr>
          <p:nvPr>
            <p:ph type="body" sz="quarter" idx="14"/>
          </p:nvPr>
        </p:nvSpPr>
        <p:spPr>
          <a:xfrm>
            <a:off x="1071715" y="2076448"/>
            <a:ext cx="6386009" cy="3905251"/>
          </a:xfrm>
        </p:spPr>
        <p:txBody>
          <a:bodyPr>
            <a:noAutofit/>
          </a:bodyPr>
          <a:lstStyle/>
          <a:p>
            <a:pPr marL="0" indent="0">
              <a:lnSpc>
                <a:spcPct val="100000"/>
              </a:lnSpc>
              <a:buNone/>
            </a:pPr>
            <a:r>
              <a:rPr lang="en-US" sz="1200" dirty="0"/>
              <a:t>Welcome to the Texas Department of State Health Services (</a:t>
            </a:r>
            <a:r>
              <a:rPr lang="en-US" sz="1200" b="1" dirty="0"/>
              <a:t>DSHS</a:t>
            </a:r>
            <a:r>
              <a:rPr lang="en-US" sz="1200" dirty="0"/>
              <a:t>). </a:t>
            </a:r>
          </a:p>
          <a:p>
            <a:pPr marL="0" indent="0">
              <a:lnSpc>
                <a:spcPct val="100000"/>
              </a:lnSpc>
              <a:buNone/>
            </a:pPr>
            <a:r>
              <a:rPr lang="en-US" sz="1200" dirty="0"/>
              <a:t>As an advisory committee member, you are fulfilling a vital role in helping meet the agency’s mission. </a:t>
            </a:r>
          </a:p>
          <a:p>
            <a:pPr marL="0" indent="0">
              <a:lnSpc>
                <a:spcPct val="100000"/>
              </a:lnSpc>
              <a:buNone/>
            </a:pPr>
            <a:r>
              <a:rPr lang="en-US" sz="1200" dirty="0"/>
              <a:t>As the agency seeks to become more responsive and effective in addressing statewide needs, you will provide valuable input regarding agency programs, policies, and rules.</a:t>
            </a:r>
          </a:p>
          <a:p>
            <a:pPr marL="0" indent="0">
              <a:lnSpc>
                <a:spcPct val="100000"/>
              </a:lnSpc>
              <a:buNone/>
            </a:pPr>
            <a:r>
              <a:rPr lang="en-US" sz="1200" dirty="0"/>
              <a:t>DSHS Advisory Committees work to ensure that Texans have access to effective public health services and that all Texans live, work, and play in safe, healthy communities. </a:t>
            </a:r>
          </a:p>
          <a:p>
            <a:pPr>
              <a:lnSpc>
                <a:spcPct val="100000"/>
              </a:lnSpc>
            </a:pPr>
            <a:r>
              <a:rPr lang="en-US" sz="1200" dirty="0"/>
              <a:t>Read or listen to this presentation and its modules, </a:t>
            </a:r>
          </a:p>
          <a:p>
            <a:pPr>
              <a:lnSpc>
                <a:spcPct val="100000"/>
              </a:lnSpc>
            </a:pPr>
            <a:r>
              <a:rPr lang="en-US" sz="1200" dirty="0"/>
              <a:t>refer to them as needed, and </a:t>
            </a:r>
          </a:p>
          <a:p>
            <a:pPr>
              <a:lnSpc>
                <a:spcPct val="100000"/>
              </a:lnSpc>
            </a:pPr>
            <a:r>
              <a:rPr lang="en-US" sz="1200" dirty="0"/>
              <a:t>if you have any questions or problems, please ask. </a:t>
            </a:r>
          </a:p>
          <a:p>
            <a:pPr marL="0" indent="0">
              <a:lnSpc>
                <a:spcPct val="100000"/>
              </a:lnSpc>
              <a:buNone/>
            </a:pPr>
            <a:endParaRPr lang="en-US" sz="1200" dirty="0"/>
          </a:p>
          <a:p>
            <a:pPr marL="0" indent="0">
              <a:lnSpc>
                <a:spcPct val="100000"/>
              </a:lnSpc>
              <a:buNone/>
            </a:pPr>
            <a:r>
              <a:rPr lang="en-US" sz="1200" dirty="0"/>
              <a:t>Thank you for your service. </a:t>
            </a:r>
          </a:p>
        </p:txBody>
      </p:sp>
      <p:sp>
        <p:nvSpPr>
          <p:cNvPr id="7" name="Slide Number Placeholder 6">
            <a:extLst>
              <a:ext uri="{FF2B5EF4-FFF2-40B4-BE49-F238E27FC236}">
                <a16:creationId xmlns:a16="http://schemas.microsoft.com/office/drawing/2014/main" id="{C00C4E25-9C42-480C-A143-81A0B1DEE968}"/>
              </a:ext>
            </a:extLst>
          </p:cNvPr>
          <p:cNvSpPr>
            <a:spLocks noGrp="1"/>
          </p:cNvSpPr>
          <p:nvPr>
            <p:ph type="sldNum" sz="quarter" idx="12"/>
          </p:nvPr>
        </p:nvSpPr>
        <p:spPr/>
        <p:txBody>
          <a:bodyPr/>
          <a:lstStyle/>
          <a:p>
            <a:fld id="{3264D530-B60B-4A5A-91C0-C766C58A4783}" type="slidenum">
              <a:rPr lang="en-US" smtClean="0"/>
              <a:t>2</a:t>
            </a:fld>
            <a:endParaRPr lang="en-US" dirty="0"/>
          </a:p>
        </p:txBody>
      </p:sp>
      <p:pic>
        <p:nvPicPr>
          <p:cNvPr id="8" name="Picture 7">
            <a:extLst>
              <a:ext uri="{FF2B5EF4-FFF2-40B4-BE49-F238E27FC236}">
                <a16:creationId xmlns:a16="http://schemas.microsoft.com/office/drawing/2014/main" id="{E1A65B6F-C5DD-42F4-8C42-5D2878E910AD}"/>
              </a:ext>
            </a:extLst>
          </p:cNvPr>
          <p:cNvPicPr>
            <a:picLocks noChangeAspect="1"/>
          </p:cNvPicPr>
          <p:nvPr/>
        </p:nvPicPr>
        <p:blipFill>
          <a:blip r:embed="rId3"/>
          <a:stretch>
            <a:fillRect/>
          </a:stretch>
        </p:blipFill>
        <p:spPr>
          <a:xfrm>
            <a:off x="7927281" y="2066924"/>
            <a:ext cx="3518018" cy="3308690"/>
          </a:xfrm>
          <a:prstGeom prst="rect">
            <a:avLst/>
          </a:prstGeom>
        </p:spPr>
      </p:pic>
    </p:spTree>
    <p:extLst>
      <p:ext uri="{BB962C8B-B14F-4D97-AF65-F5344CB8AC3E}">
        <p14:creationId xmlns:p14="http://schemas.microsoft.com/office/powerpoint/2010/main" val="3509194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1B7C-D55C-40DA-B692-864B6D193D4F}"/>
              </a:ext>
            </a:extLst>
          </p:cNvPr>
          <p:cNvSpPr>
            <a:spLocks noGrp="1"/>
          </p:cNvSpPr>
          <p:nvPr>
            <p:ph type="title"/>
          </p:nvPr>
        </p:nvSpPr>
        <p:spPr>
          <a:xfrm>
            <a:off x="2439720" y="562604"/>
            <a:ext cx="9159612" cy="798296"/>
          </a:xfrm>
        </p:spPr>
        <p:txBody>
          <a:bodyPr/>
          <a:lstStyle/>
          <a:p>
            <a:pPr algn="ctr"/>
            <a:r>
              <a:rPr lang="en-US" sz="4400" dirty="0"/>
              <a:t>Overview of the Agency</a:t>
            </a:r>
          </a:p>
        </p:txBody>
      </p:sp>
      <p:sp>
        <p:nvSpPr>
          <p:cNvPr id="5" name="Slide Number Placeholder 4">
            <a:extLst>
              <a:ext uri="{FF2B5EF4-FFF2-40B4-BE49-F238E27FC236}">
                <a16:creationId xmlns:a16="http://schemas.microsoft.com/office/drawing/2014/main" id="{6D590050-413F-4789-AF55-EC3F631AA176}"/>
              </a:ext>
            </a:extLst>
          </p:cNvPr>
          <p:cNvSpPr>
            <a:spLocks noGrp="1"/>
          </p:cNvSpPr>
          <p:nvPr>
            <p:ph type="sldNum" sz="quarter" idx="12"/>
          </p:nvPr>
        </p:nvSpPr>
        <p:spPr/>
        <p:txBody>
          <a:bodyPr/>
          <a:lstStyle/>
          <a:p>
            <a:fld id="{3264D530-B60B-4A5A-91C0-C766C58A4783}" type="slidenum">
              <a:rPr lang="en-US" smtClean="0"/>
              <a:t>3</a:t>
            </a:fld>
            <a:endParaRPr lang="en-US" dirty="0"/>
          </a:p>
        </p:txBody>
      </p:sp>
      <p:pic>
        <p:nvPicPr>
          <p:cNvPr id="4" name="Picture 3">
            <a:hlinkClick r:id="rId3"/>
            <a:extLst>
              <a:ext uri="{FF2B5EF4-FFF2-40B4-BE49-F238E27FC236}">
                <a16:creationId xmlns:a16="http://schemas.microsoft.com/office/drawing/2014/main" id="{95D1CCBC-9A57-47E2-8595-3F9495DE6F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1950" y="1637125"/>
            <a:ext cx="5653962" cy="3779778"/>
          </a:xfrm>
          <a:prstGeom prst="rect">
            <a:avLst/>
          </a:prstGeom>
          <a:effectLst>
            <a:softEdge rad="63500"/>
          </a:effectLst>
        </p:spPr>
      </p:pic>
      <p:sp>
        <p:nvSpPr>
          <p:cNvPr id="3" name="TextBox 2">
            <a:extLst>
              <a:ext uri="{FF2B5EF4-FFF2-40B4-BE49-F238E27FC236}">
                <a16:creationId xmlns:a16="http://schemas.microsoft.com/office/drawing/2014/main" id="{55621314-007C-CD33-1770-485253C3A7AF}"/>
              </a:ext>
            </a:extLst>
          </p:cNvPr>
          <p:cNvSpPr txBox="1"/>
          <p:nvPr/>
        </p:nvSpPr>
        <p:spPr>
          <a:xfrm>
            <a:off x="5237678" y="5462295"/>
            <a:ext cx="3563695" cy="461665"/>
          </a:xfrm>
          <a:prstGeom prst="rect">
            <a:avLst/>
          </a:prstGeom>
          <a:noFill/>
        </p:spPr>
        <p:txBody>
          <a:bodyPr wrap="square" rtlCol="0">
            <a:spAutoFit/>
          </a:bodyPr>
          <a:lstStyle/>
          <a:p>
            <a:r>
              <a:rPr lang="en-US" sz="1200" dirty="0">
                <a:solidFill>
                  <a:schemeClr val="bg1"/>
                </a:solidFill>
              </a:rPr>
              <a:t>Texas Department of State Health Services</a:t>
            </a:r>
          </a:p>
          <a:p>
            <a:r>
              <a:rPr lang="en-US" sz="1200" dirty="0">
                <a:solidFill>
                  <a:schemeClr val="bg1"/>
                </a:solidFill>
              </a:rPr>
              <a:t>1100 W. 49</a:t>
            </a:r>
            <a:r>
              <a:rPr lang="en-US" sz="1200" baseline="30000" dirty="0">
                <a:solidFill>
                  <a:schemeClr val="bg1"/>
                </a:solidFill>
              </a:rPr>
              <a:t>th</a:t>
            </a:r>
            <a:r>
              <a:rPr lang="en-US" sz="1200" dirty="0">
                <a:solidFill>
                  <a:schemeClr val="bg1"/>
                </a:solidFill>
              </a:rPr>
              <a:t> Street, Austin, Texas 78756</a:t>
            </a:r>
          </a:p>
        </p:txBody>
      </p:sp>
    </p:spTree>
    <p:extLst>
      <p:ext uri="{BB962C8B-B14F-4D97-AF65-F5344CB8AC3E}">
        <p14:creationId xmlns:p14="http://schemas.microsoft.com/office/powerpoint/2010/main" val="1821808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54932" y="656435"/>
            <a:ext cx="9144400" cy="762790"/>
          </a:xfrm>
        </p:spPr>
        <p:txBody>
          <a:bodyPr>
            <a:noAutofit/>
          </a:bodyPr>
          <a:lstStyle/>
          <a:p>
            <a:pPr algn="ctr"/>
            <a:r>
              <a:rPr lang="en-US" sz="4400" dirty="0">
                <a:solidFill>
                  <a:schemeClr val="bg1"/>
                </a:solidFill>
              </a:rPr>
              <a:t>Basic Principles of DSHS</a:t>
            </a:r>
          </a:p>
        </p:txBody>
      </p:sp>
      <p:sp>
        <p:nvSpPr>
          <p:cNvPr id="4" name="Text Placeholder 3"/>
          <p:cNvSpPr>
            <a:spLocks noGrp="1"/>
          </p:cNvSpPr>
          <p:nvPr>
            <p:ph type="body" idx="13"/>
          </p:nvPr>
        </p:nvSpPr>
        <p:spPr>
          <a:xfrm>
            <a:off x="3364769" y="2510945"/>
            <a:ext cx="7324726" cy="2262533"/>
          </a:xfrm>
        </p:spPr>
        <p:txBody>
          <a:bodyPr>
            <a:normAutofit/>
          </a:bodyPr>
          <a:lstStyle/>
          <a:p>
            <a:pPr marL="342900" indent="-342900">
              <a:buFont typeface="Arial" panose="020B0604020202020204" pitchFamily="34" charset="0"/>
              <a:buChar char="•"/>
            </a:pPr>
            <a:r>
              <a:rPr lang="en-US" sz="1400" b="1" dirty="0"/>
              <a:t>Focus: </a:t>
            </a:r>
            <a:r>
              <a:rPr lang="en-US" sz="1400" dirty="0">
                <a:solidFill>
                  <a:schemeClr val="accent2">
                    <a:lumMod val="40000"/>
                    <a:lumOff val="60000"/>
                  </a:schemeClr>
                </a:solidFill>
              </a:rPr>
              <a:t>Public and Population Health</a:t>
            </a:r>
          </a:p>
          <a:p>
            <a:pPr marL="342900" indent="-342900">
              <a:buFont typeface="Arial" panose="020B0604020202020204" pitchFamily="34" charset="0"/>
              <a:buChar char="•"/>
            </a:pPr>
            <a:endParaRPr lang="en-US" sz="1400" dirty="0">
              <a:solidFill>
                <a:schemeClr val="accent2">
                  <a:lumMod val="40000"/>
                  <a:lumOff val="60000"/>
                </a:schemeClr>
              </a:solidFill>
            </a:endParaRPr>
          </a:p>
          <a:p>
            <a:pPr marL="342900" indent="-342900">
              <a:buFont typeface="Arial" panose="020B0604020202020204" pitchFamily="34" charset="0"/>
              <a:buChar char="•"/>
            </a:pPr>
            <a:r>
              <a:rPr lang="en-US" sz="1400" b="1" dirty="0"/>
              <a:t>Vision: </a:t>
            </a:r>
            <a:r>
              <a:rPr lang="en-US" sz="1400" dirty="0">
                <a:solidFill>
                  <a:schemeClr val="accent1">
                    <a:lumMod val="40000"/>
                    <a:lumOff val="60000"/>
                  </a:schemeClr>
                </a:solidFill>
              </a:rPr>
              <a:t>A Healthy Texas</a:t>
            </a:r>
          </a:p>
          <a:p>
            <a:pPr marL="342900" indent="-342900">
              <a:buFont typeface="Arial" panose="020B0604020202020204" pitchFamily="34" charset="0"/>
              <a:buChar char="•"/>
            </a:pPr>
            <a:endParaRPr lang="en-US" sz="1400" dirty="0">
              <a:solidFill>
                <a:schemeClr val="accent1">
                  <a:lumMod val="40000"/>
                  <a:lumOff val="60000"/>
                </a:schemeClr>
              </a:solidFill>
            </a:endParaRPr>
          </a:p>
          <a:p>
            <a:pPr marL="342900" indent="-342900">
              <a:buFont typeface="Arial" panose="020B0604020202020204" pitchFamily="34" charset="0"/>
              <a:buChar char="•"/>
            </a:pPr>
            <a:r>
              <a:rPr lang="en-US" sz="1400" b="1" dirty="0"/>
              <a:t>Mission: </a:t>
            </a:r>
            <a:r>
              <a:rPr lang="en-US" sz="1400" dirty="0">
                <a:solidFill>
                  <a:schemeClr val="accent3">
                    <a:lumMod val="40000"/>
                    <a:lumOff val="60000"/>
                  </a:schemeClr>
                </a:solidFill>
              </a:rPr>
              <a:t>To improve the health, safety and well-being of Texans through good stewardship of public resources, and a focus on core public health functions</a:t>
            </a:r>
          </a:p>
        </p:txBody>
      </p:sp>
      <p:sp>
        <p:nvSpPr>
          <p:cNvPr id="5" name="Slide Number Placeholder 4"/>
          <p:cNvSpPr>
            <a:spLocks noGrp="1"/>
          </p:cNvSpPr>
          <p:nvPr>
            <p:ph type="sldNum" sz="quarter" idx="12"/>
          </p:nvPr>
        </p:nvSpPr>
        <p:spPr/>
        <p:txBody>
          <a:bodyPr/>
          <a:lstStyle/>
          <a:p>
            <a:fld id="{3264D530-B60B-4A5A-91C0-C766C58A4783}" type="slidenum">
              <a:rPr lang="en-US" smtClean="0"/>
              <a:t>4</a:t>
            </a:fld>
            <a:endParaRPr lang="en-US" dirty="0"/>
          </a:p>
        </p:txBody>
      </p:sp>
    </p:spTree>
    <p:extLst>
      <p:ext uri="{BB962C8B-B14F-4D97-AF65-F5344CB8AC3E}">
        <p14:creationId xmlns:p14="http://schemas.microsoft.com/office/powerpoint/2010/main" val="2829371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65744" y="489303"/>
            <a:ext cx="10326255" cy="798296"/>
          </a:xfrm>
        </p:spPr>
        <p:txBody>
          <a:bodyPr/>
          <a:lstStyle/>
          <a:p>
            <a:pPr algn="ctr"/>
            <a:r>
              <a:rPr lang="en-US" sz="4400" dirty="0"/>
              <a:t>DSHS’ Role in Public Health</a:t>
            </a:r>
          </a:p>
        </p:txBody>
      </p:sp>
      <p:sp>
        <p:nvSpPr>
          <p:cNvPr id="8" name="Text Placeholder 7"/>
          <p:cNvSpPr>
            <a:spLocks noGrp="1"/>
          </p:cNvSpPr>
          <p:nvPr>
            <p:ph type="body" idx="1"/>
          </p:nvPr>
        </p:nvSpPr>
        <p:spPr>
          <a:xfrm>
            <a:off x="1865744" y="1656560"/>
            <a:ext cx="10326255" cy="549117"/>
          </a:xfrm>
        </p:spPr>
        <p:txBody>
          <a:bodyPr>
            <a:normAutofit/>
          </a:bodyPr>
          <a:lstStyle/>
          <a:p>
            <a:pPr algn="ctr"/>
            <a:r>
              <a:rPr lang="en-US" sz="2400" dirty="0"/>
              <a:t>Public and Population Health Framework</a:t>
            </a:r>
          </a:p>
        </p:txBody>
      </p:sp>
      <p:sp>
        <p:nvSpPr>
          <p:cNvPr id="6" name="Slide Number Placeholder 5"/>
          <p:cNvSpPr>
            <a:spLocks noGrp="1"/>
          </p:cNvSpPr>
          <p:nvPr>
            <p:ph type="sldNum" sz="quarter" idx="12"/>
          </p:nvPr>
        </p:nvSpPr>
        <p:spPr>
          <a:xfrm>
            <a:off x="11379200" y="6362708"/>
            <a:ext cx="220132" cy="365125"/>
          </a:xfrm>
        </p:spPr>
        <p:txBody>
          <a:bodyPr/>
          <a:lstStyle/>
          <a:p>
            <a:fld id="{3264D530-B60B-4A5A-91C0-C766C58A4783}" type="slidenum">
              <a:rPr lang="en-US" smtClean="0"/>
              <a:t>5</a:t>
            </a:fld>
            <a:endParaRPr lang="en-US" dirty="0"/>
          </a:p>
        </p:txBody>
      </p:sp>
      <p:sp>
        <p:nvSpPr>
          <p:cNvPr id="12" name="Rectangle 11">
            <a:extLst>
              <a:ext uri="{FF2B5EF4-FFF2-40B4-BE49-F238E27FC236}">
                <a16:creationId xmlns:a16="http://schemas.microsoft.com/office/drawing/2014/main" id="{D260F521-2B68-7BF3-9A2D-173E0A2810C4}"/>
              </a:ext>
            </a:extLst>
          </p:cNvPr>
          <p:cNvSpPr/>
          <p:nvPr/>
        </p:nvSpPr>
        <p:spPr>
          <a:xfrm>
            <a:off x="1865744" y="2205677"/>
            <a:ext cx="10326255" cy="276999"/>
          </a:xfrm>
          <a:prstGeom prst="rect">
            <a:avLst/>
          </a:prstGeom>
        </p:spPr>
        <p:txBody>
          <a:bodyPr wrap="square">
            <a:spAutoFit/>
          </a:bodyPr>
          <a:lstStyle/>
          <a:p>
            <a:pPr algn="ctr"/>
            <a:r>
              <a:rPr lang="en-US" sz="1200" b="1" dirty="0">
                <a:solidFill>
                  <a:schemeClr val="bg1"/>
                </a:solidFill>
                <a:ea typeface="Verdana" panose="020B0604030504040204" pitchFamily="34" charset="0"/>
              </a:rPr>
              <a:t>This is a framework that helps us describe our agency’s vision for a healthy Texas.</a:t>
            </a:r>
          </a:p>
        </p:txBody>
      </p:sp>
      <p:sp>
        <p:nvSpPr>
          <p:cNvPr id="13" name="TextBox 12">
            <a:extLst>
              <a:ext uri="{FF2B5EF4-FFF2-40B4-BE49-F238E27FC236}">
                <a16:creationId xmlns:a16="http://schemas.microsoft.com/office/drawing/2014/main" id="{072447E2-FC71-1B9E-A20C-316F6133D2B5}"/>
              </a:ext>
            </a:extLst>
          </p:cNvPr>
          <p:cNvSpPr txBox="1"/>
          <p:nvPr/>
        </p:nvSpPr>
        <p:spPr>
          <a:xfrm>
            <a:off x="8020090" y="5759477"/>
            <a:ext cx="3205018" cy="246221"/>
          </a:xfrm>
          <a:prstGeom prst="rect">
            <a:avLst/>
          </a:prstGeom>
          <a:noFill/>
        </p:spPr>
        <p:txBody>
          <a:bodyPr wrap="square">
            <a:spAutoFit/>
          </a:bodyPr>
          <a:lstStyle/>
          <a:p>
            <a:pPr algn="ctr"/>
            <a:r>
              <a:rPr lang="en-US" sz="1000" dirty="0">
                <a:solidFill>
                  <a:schemeClr val="accent1"/>
                </a:solidFill>
                <a:hlinkClick r:id="rId3"/>
              </a:rPr>
              <a:t>DSHS Public and Population Health Framework</a:t>
            </a:r>
            <a:endParaRPr lang="en-US" sz="1000" dirty="0">
              <a:solidFill>
                <a:schemeClr val="accent1"/>
              </a:solidFill>
            </a:endParaRPr>
          </a:p>
        </p:txBody>
      </p:sp>
      <p:sp>
        <p:nvSpPr>
          <p:cNvPr id="14" name="TextBox 13">
            <a:extLst>
              <a:ext uri="{FF2B5EF4-FFF2-40B4-BE49-F238E27FC236}">
                <a16:creationId xmlns:a16="http://schemas.microsoft.com/office/drawing/2014/main" id="{23AA498D-746E-9B75-D2BA-D5C8D4CD5B84}"/>
              </a:ext>
            </a:extLst>
          </p:cNvPr>
          <p:cNvSpPr txBox="1"/>
          <p:nvPr/>
        </p:nvSpPr>
        <p:spPr>
          <a:xfrm>
            <a:off x="2421619" y="3044383"/>
            <a:ext cx="5752563" cy="2677656"/>
          </a:xfrm>
          <a:prstGeom prst="rect">
            <a:avLst/>
          </a:prstGeom>
          <a:noFill/>
        </p:spPr>
        <p:txBody>
          <a:bodyPr wrap="square" rtlCol="0">
            <a:spAutoFit/>
          </a:bodyPr>
          <a:lstStyle/>
          <a:p>
            <a:r>
              <a:rPr lang="en-US" sz="1200" dirty="0">
                <a:solidFill>
                  <a:schemeClr val="bg1"/>
                </a:solidFill>
              </a:rPr>
              <a:t>DSHS has two foundational roles in Texas public health:</a:t>
            </a:r>
          </a:p>
          <a:p>
            <a:endParaRPr lang="en-US" sz="1200" dirty="0">
              <a:solidFill>
                <a:schemeClr val="bg1"/>
              </a:solidFill>
            </a:endParaRPr>
          </a:p>
          <a:p>
            <a:pPr marL="342900" indent="-342900">
              <a:buAutoNum type="arabicPeriod"/>
            </a:pPr>
            <a:r>
              <a:rPr lang="en-US" sz="1200" b="1" dirty="0">
                <a:solidFill>
                  <a:schemeClr val="bg1"/>
                </a:solidFill>
              </a:rPr>
              <a:t>State leader for the public and population health system:</a:t>
            </a:r>
          </a:p>
          <a:p>
            <a:pPr marL="577850" indent="-228600">
              <a:buFont typeface="Arial" panose="020B0604020202020204" pitchFamily="34" charset="0"/>
              <a:buChar char="•"/>
            </a:pPr>
            <a:r>
              <a:rPr lang="en-US" sz="1200" dirty="0">
                <a:solidFill>
                  <a:schemeClr val="bg1"/>
                </a:solidFill>
              </a:rPr>
              <a:t>Public and Population Health Leader</a:t>
            </a:r>
          </a:p>
          <a:p>
            <a:pPr marL="577850" indent="-228600">
              <a:buFont typeface="Arial" panose="020B0604020202020204" pitchFamily="34" charset="0"/>
              <a:buChar char="•"/>
            </a:pPr>
            <a:r>
              <a:rPr lang="en-US" sz="1200" dirty="0">
                <a:solidFill>
                  <a:schemeClr val="bg1"/>
                </a:solidFill>
              </a:rPr>
              <a:t>Science and Data Source</a:t>
            </a:r>
          </a:p>
          <a:p>
            <a:pPr marL="577850" indent="-228600">
              <a:buFont typeface="Arial" panose="020B0604020202020204" pitchFamily="34" charset="0"/>
              <a:buChar char="•"/>
            </a:pPr>
            <a:r>
              <a:rPr lang="en-US" sz="1200" dirty="0">
                <a:solidFill>
                  <a:schemeClr val="bg1"/>
                </a:solidFill>
              </a:rPr>
              <a:t>Partner and Convener</a:t>
            </a:r>
          </a:p>
          <a:p>
            <a:pPr marL="342900" indent="-342900">
              <a:buAutoNum type="arabicPeriod"/>
            </a:pPr>
            <a:endParaRPr lang="en-US" sz="1200" dirty="0">
              <a:solidFill>
                <a:schemeClr val="bg1"/>
              </a:solidFill>
            </a:endParaRPr>
          </a:p>
          <a:p>
            <a:pPr marL="342900" indent="-342900">
              <a:buFont typeface="+mj-lt"/>
              <a:buAutoNum type="arabicPeriod" startAt="2"/>
            </a:pPr>
            <a:r>
              <a:rPr lang="en-US" sz="1200" b="1" dirty="0">
                <a:solidFill>
                  <a:schemeClr val="bg1"/>
                </a:solidFill>
              </a:rPr>
              <a:t>Provider of State public health programs and services:</a:t>
            </a:r>
          </a:p>
          <a:p>
            <a:pPr marL="520700" indent="-171450">
              <a:buFont typeface="Arial" panose="020B0604020202020204" pitchFamily="34" charset="0"/>
              <a:buChar char="•"/>
            </a:pPr>
            <a:r>
              <a:rPr lang="en-US" sz="1200" dirty="0">
                <a:solidFill>
                  <a:schemeClr val="bg1"/>
                </a:solidFill>
              </a:rPr>
              <a:t>Public Health Services</a:t>
            </a:r>
          </a:p>
          <a:p>
            <a:pPr marL="520700" indent="-171450">
              <a:buFont typeface="Arial" panose="020B0604020202020204" pitchFamily="34" charset="0"/>
              <a:buChar char="•"/>
            </a:pPr>
            <a:r>
              <a:rPr lang="en-US" sz="1200" dirty="0">
                <a:solidFill>
                  <a:schemeClr val="bg1"/>
                </a:solidFill>
              </a:rPr>
              <a:t>Public Health Stakeholders</a:t>
            </a:r>
          </a:p>
          <a:p>
            <a:pPr marL="520700" indent="-171450">
              <a:buFont typeface="Arial" panose="020B0604020202020204" pitchFamily="34" charset="0"/>
              <a:buChar char="•"/>
            </a:pPr>
            <a:r>
              <a:rPr lang="en-US" sz="1200" dirty="0">
                <a:solidFill>
                  <a:schemeClr val="bg1"/>
                </a:solidFill>
              </a:rPr>
              <a:t>Public Health Agency Planning</a:t>
            </a:r>
          </a:p>
          <a:p>
            <a:pPr marL="520700" indent="-171450">
              <a:buFont typeface="Arial" panose="020B0604020202020204" pitchFamily="34" charset="0"/>
              <a:buChar char="•"/>
            </a:pPr>
            <a:r>
              <a:rPr lang="en-US" sz="1200" dirty="0">
                <a:solidFill>
                  <a:schemeClr val="bg1"/>
                </a:solidFill>
              </a:rPr>
              <a:t>Public Health Business Operations</a:t>
            </a:r>
          </a:p>
          <a:p>
            <a:pPr marL="520700" indent="-171450">
              <a:buFont typeface="Arial" panose="020B0604020202020204" pitchFamily="34" charset="0"/>
              <a:buChar char="•"/>
            </a:pPr>
            <a:r>
              <a:rPr lang="en-US" sz="1200" dirty="0">
                <a:solidFill>
                  <a:schemeClr val="bg1"/>
                </a:solidFill>
              </a:rPr>
              <a:t>Public Health Workforce</a:t>
            </a:r>
          </a:p>
          <a:p>
            <a:pPr marL="342900" indent="-342900">
              <a:buAutoNum type="arabicPeriod"/>
            </a:pPr>
            <a:endParaRPr lang="en-US" sz="1200" dirty="0">
              <a:solidFill>
                <a:schemeClr val="bg1"/>
              </a:solidFill>
            </a:endParaRPr>
          </a:p>
        </p:txBody>
      </p:sp>
      <p:pic>
        <p:nvPicPr>
          <p:cNvPr id="15" name="Picture 14" descr="Public and Population Health Framework pie graphic">
            <a:extLst>
              <a:ext uri="{FF2B5EF4-FFF2-40B4-BE49-F238E27FC236}">
                <a16:creationId xmlns:a16="http://schemas.microsoft.com/office/drawing/2014/main" id="{22840538-4ACA-8716-C166-5F0D878596A3}"/>
              </a:ext>
            </a:extLst>
          </p:cNvPr>
          <p:cNvPicPr>
            <a:picLocks noChangeAspect="1"/>
          </p:cNvPicPr>
          <p:nvPr/>
        </p:nvPicPr>
        <p:blipFill rotWithShape="1">
          <a:blip r:embed="rId4"/>
          <a:srcRect l="41681" t="67352" r="40066" b="3254"/>
          <a:stretch/>
        </p:blipFill>
        <p:spPr>
          <a:xfrm>
            <a:off x="8174182" y="2754794"/>
            <a:ext cx="2843886" cy="2967245"/>
          </a:xfrm>
          <a:prstGeom prst="rect">
            <a:avLst/>
          </a:prstGeom>
        </p:spPr>
      </p:pic>
    </p:spTree>
    <p:extLst>
      <p:ext uri="{BB962C8B-B14F-4D97-AF65-F5344CB8AC3E}">
        <p14:creationId xmlns:p14="http://schemas.microsoft.com/office/powerpoint/2010/main" val="351664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6387" y="0"/>
            <a:ext cx="10085614" cy="1417901"/>
          </a:xfrm>
        </p:spPr>
        <p:txBody>
          <a:bodyPr/>
          <a:lstStyle/>
          <a:p>
            <a:pPr>
              <a:lnSpc>
                <a:spcPct val="100000"/>
              </a:lnSpc>
            </a:pPr>
            <a:r>
              <a:rPr lang="en-US" sz="4400" dirty="0"/>
              <a:t>Health and Human Services System</a:t>
            </a:r>
          </a:p>
        </p:txBody>
      </p:sp>
      <p:sp>
        <p:nvSpPr>
          <p:cNvPr id="4" name="Text Placeholder 3"/>
          <p:cNvSpPr>
            <a:spLocks noGrp="1"/>
          </p:cNvSpPr>
          <p:nvPr>
            <p:ph sz="half" idx="1"/>
          </p:nvPr>
        </p:nvSpPr>
        <p:spPr>
          <a:xfrm>
            <a:off x="2466921" y="1776846"/>
            <a:ext cx="8388457" cy="307777"/>
          </a:xfrm>
        </p:spPr>
        <p:txBody>
          <a:bodyPr>
            <a:normAutofit/>
          </a:bodyPr>
          <a:lstStyle/>
          <a:p>
            <a:pPr marL="0" lvl="1" indent="0">
              <a:spcBef>
                <a:spcPts val="750"/>
              </a:spcBef>
              <a:buNone/>
            </a:pPr>
            <a:r>
              <a:rPr lang="en-US" sz="1200" dirty="0">
                <a:solidFill>
                  <a:srgbClr val="FFFFFF"/>
                </a:solidFill>
                <a:ea typeface="Tahoma" panose="020B0604030504040204" pitchFamily="34" charset="0"/>
                <a:cs typeface="Tahoma" panose="020B0604030504040204" pitchFamily="34" charset="0"/>
              </a:rPr>
              <a:t>The Health and Human Services (HHS) System consists of two agencies:</a:t>
            </a:r>
          </a:p>
        </p:txBody>
      </p:sp>
      <p:sp>
        <p:nvSpPr>
          <p:cNvPr id="8" name="Slide Number Placeholder 7"/>
          <p:cNvSpPr>
            <a:spLocks noGrp="1"/>
          </p:cNvSpPr>
          <p:nvPr>
            <p:ph type="sldNum" sz="quarter" idx="12"/>
          </p:nvPr>
        </p:nvSpPr>
        <p:spPr/>
        <p:txBody>
          <a:bodyPr/>
          <a:lstStyle/>
          <a:p>
            <a:fld id="{3264D530-B60B-4A5A-91C0-C766C58A4783}" type="slidenum">
              <a:rPr lang="en-US" smtClean="0"/>
              <a:t>6</a:t>
            </a:fld>
            <a:endParaRPr lang="en-US" dirty="0"/>
          </a:p>
        </p:txBody>
      </p:sp>
      <p:sp>
        <p:nvSpPr>
          <p:cNvPr id="6" name="Text Placeholder 9" descr="Table HHS System&#10;Organization&#10;Leadership">
            <a:extLst>
              <a:ext uri="{FF2B5EF4-FFF2-40B4-BE49-F238E27FC236}">
                <a16:creationId xmlns:a16="http://schemas.microsoft.com/office/drawing/2014/main" id="{B52C9AC0-B906-3F8C-AFA6-49652603F5C0}"/>
              </a:ext>
              <a:ext uri="{C183D7F6-B498-43B3-948B-1728B52AA6E4}">
                <adec:decorative xmlns:adec="http://schemas.microsoft.com/office/drawing/2017/decorative" val="0"/>
              </a:ext>
            </a:extLst>
          </p:cNvPr>
          <p:cNvSpPr txBox="1">
            <a:spLocks/>
          </p:cNvSpPr>
          <p:nvPr/>
        </p:nvSpPr>
        <p:spPr>
          <a:xfrm>
            <a:off x="1158262" y="4342253"/>
            <a:ext cx="5502888" cy="13203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6274" lvl="2" indent="-342900"/>
            <a:endParaRPr lang="en-US" sz="2400" dirty="0">
              <a:ea typeface="Verdana" panose="020B0604030504040204" pitchFamily="34" charset="0"/>
            </a:endParaRPr>
          </a:p>
        </p:txBody>
      </p:sp>
      <p:graphicFrame>
        <p:nvGraphicFramePr>
          <p:cNvPr id="7" name="Table 14">
            <a:extLst>
              <a:ext uri="{FF2B5EF4-FFF2-40B4-BE49-F238E27FC236}">
                <a16:creationId xmlns:a16="http://schemas.microsoft.com/office/drawing/2014/main" id="{E764F597-9597-1B08-DD49-35DE471508B4}"/>
              </a:ext>
            </a:extLst>
          </p:cNvPr>
          <p:cNvGraphicFramePr>
            <a:graphicFrameLocks noGrp="1"/>
          </p:cNvGraphicFramePr>
          <p:nvPr>
            <p:extLst>
              <p:ext uri="{D42A27DB-BD31-4B8C-83A1-F6EECF244321}">
                <p14:modId xmlns:p14="http://schemas.microsoft.com/office/powerpoint/2010/main" val="613553066"/>
              </p:ext>
            </p:extLst>
          </p:nvPr>
        </p:nvGraphicFramePr>
        <p:xfrm>
          <a:off x="2596243" y="2478007"/>
          <a:ext cx="8247018" cy="1470862"/>
        </p:xfrm>
        <a:graphic>
          <a:graphicData uri="http://schemas.openxmlformats.org/drawingml/2006/table">
            <a:tbl>
              <a:tblPr firstRow="1" bandRow="1">
                <a:tableStyleId>{5C22544A-7EE6-4342-B048-85BDC9FD1C3A}</a:tableStyleId>
              </a:tblPr>
              <a:tblGrid>
                <a:gridCol w="4123509">
                  <a:extLst>
                    <a:ext uri="{9D8B030D-6E8A-4147-A177-3AD203B41FA5}">
                      <a16:colId xmlns:a16="http://schemas.microsoft.com/office/drawing/2014/main" val="3362421392"/>
                    </a:ext>
                  </a:extLst>
                </a:gridCol>
                <a:gridCol w="4123509">
                  <a:extLst>
                    <a:ext uri="{9D8B030D-6E8A-4147-A177-3AD203B41FA5}">
                      <a16:colId xmlns:a16="http://schemas.microsoft.com/office/drawing/2014/main" val="3709045161"/>
                    </a:ext>
                  </a:extLst>
                </a:gridCol>
              </a:tblGrid>
              <a:tr h="3919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ea typeface="Verdana" panose="020B0604030504040204" pitchFamily="34" charset="0"/>
                        </a:rPr>
                        <a:t>Health and Human Services (HHS)</a:t>
                      </a:r>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ea typeface="Verdana" panose="020B0604030504040204" pitchFamily="34" charset="0"/>
                        </a:rPr>
                        <a:t>Department of State Health Services (DSHS) </a:t>
                      </a:r>
                      <a:endParaRPr lang="en-US" sz="1200" dirty="0"/>
                    </a:p>
                  </a:txBody>
                  <a:tcPr/>
                </a:tc>
                <a:extLst>
                  <a:ext uri="{0D108BD9-81ED-4DB2-BD59-A6C34878D82A}">
                    <a16:rowId xmlns:a16="http://schemas.microsoft.com/office/drawing/2014/main" val="2149637201"/>
                  </a:ext>
                </a:extLst>
              </a:tr>
              <a:tr h="281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Verdana" panose="020B0604030504040204" pitchFamily="34" charset="0"/>
                        </a:rPr>
                        <a:t>Strategic leadership and HHS system policies</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Verdana" panose="020B0604030504040204" pitchFamily="34" charset="0"/>
                        </a:rPr>
                        <a:t>Organization and Leadership</a:t>
                      </a:r>
                    </a:p>
                  </a:txBody>
                  <a:tcPr/>
                </a:tc>
                <a:extLst>
                  <a:ext uri="{0D108BD9-81ED-4DB2-BD59-A6C34878D82A}">
                    <a16:rowId xmlns:a16="http://schemas.microsoft.com/office/drawing/2014/main" val="3654611040"/>
                  </a:ext>
                </a:extLst>
              </a:tr>
              <a:tr h="39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Verdana" panose="020B0604030504040204" pitchFamily="34" charset="0"/>
                        </a:rPr>
                        <a:t>Consolidated administrative services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Verdana" panose="020B0604030504040204" pitchFamily="34" charset="0"/>
                        </a:rPr>
                        <a:t>Divisions and Programs</a:t>
                      </a:r>
                    </a:p>
                  </a:txBody>
                  <a:tcPr/>
                </a:tc>
                <a:extLst>
                  <a:ext uri="{0D108BD9-81ED-4DB2-BD59-A6C34878D82A}">
                    <a16:rowId xmlns:a16="http://schemas.microsoft.com/office/drawing/2014/main" val="2184793183"/>
                  </a:ext>
                </a:extLst>
              </a:tr>
              <a:tr h="39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Verdana" panose="020B0604030504040204" pitchFamily="34" charset="0"/>
                        </a:rPr>
                        <a:t>Most client- or citizen-facing services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Verdana" panose="020B0604030504040204" pitchFamily="34" charset="0"/>
                      </a:endParaRPr>
                    </a:p>
                  </a:txBody>
                  <a:tcPr/>
                </a:tc>
                <a:extLst>
                  <a:ext uri="{0D108BD9-81ED-4DB2-BD59-A6C34878D82A}">
                    <a16:rowId xmlns:a16="http://schemas.microsoft.com/office/drawing/2014/main" val="3757766142"/>
                  </a:ext>
                </a:extLst>
              </a:tr>
            </a:tbl>
          </a:graphicData>
        </a:graphic>
      </p:graphicFrame>
    </p:spTree>
    <p:extLst>
      <p:ext uri="{BB962C8B-B14F-4D97-AF65-F5344CB8AC3E}">
        <p14:creationId xmlns:p14="http://schemas.microsoft.com/office/powerpoint/2010/main" val="148628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DSHS Commissioner</a:t>
            </a:r>
          </a:p>
        </p:txBody>
      </p:sp>
      <p:sp>
        <p:nvSpPr>
          <p:cNvPr id="6" name="Slide Number Placeholder 5"/>
          <p:cNvSpPr>
            <a:spLocks noGrp="1"/>
          </p:cNvSpPr>
          <p:nvPr>
            <p:ph type="sldNum" sz="quarter" idx="12"/>
          </p:nvPr>
        </p:nvSpPr>
        <p:spPr/>
        <p:txBody>
          <a:bodyPr/>
          <a:lstStyle/>
          <a:p>
            <a:fld id="{3264D530-B60B-4A5A-91C0-C766C58A4783}" type="slidenum">
              <a:rPr lang="en-US" smtClean="0"/>
              <a:t>7</a:t>
            </a:fld>
            <a:endParaRPr lang="en-US" dirty="0"/>
          </a:p>
        </p:txBody>
      </p:sp>
      <p:sp>
        <p:nvSpPr>
          <p:cNvPr id="9" name="Content Placeholder 1" descr="Dr. Jennifer Shuford">
            <a:extLst>
              <a:ext uri="{FF2B5EF4-FFF2-40B4-BE49-F238E27FC236}">
                <a16:creationId xmlns:a16="http://schemas.microsoft.com/office/drawing/2014/main" id="{4DB2F510-AAA5-BD01-37EE-CCE2CFD64C52}"/>
              </a:ext>
            </a:extLst>
          </p:cNvPr>
          <p:cNvSpPr>
            <a:spLocks noGrp="1"/>
          </p:cNvSpPr>
          <p:nvPr>
            <p:ph idx="1"/>
          </p:nvPr>
        </p:nvSpPr>
        <p:spPr>
          <a:xfrm>
            <a:off x="2437021" y="1818052"/>
            <a:ext cx="5524724" cy="4010094"/>
          </a:xfrm>
        </p:spPr>
        <p:txBody>
          <a:bodyPr vert="horz" lIns="91440" tIns="45720" rIns="91440" bIns="45720" rtlCol="0" anchor="t">
            <a:noAutofit/>
          </a:bodyPr>
          <a:lstStyle/>
          <a:p>
            <a:pPr marL="0" indent="0">
              <a:spcBef>
                <a:spcPts val="0"/>
              </a:spcBef>
              <a:spcAft>
                <a:spcPts val="1800"/>
              </a:spcAft>
              <a:buNone/>
            </a:pPr>
            <a:r>
              <a:rPr lang="en-US" b="1" dirty="0">
                <a:ea typeface="Verdana" panose="020B0604030504040204" pitchFamily="34" charset="0"/>
              </a:rPr>
              <a:t>Jennifer Shuford, MD, MPH</a:t>
            </a:r>
          </a:p>
          <a:p>
            <a:pPr marL="0" indent="0">
              <a:spcBef>
                <a:spcPts val="0"/>
              </a:spcBef>
              <a:spcAft>
                <a:spcPts val="1800"/>
              </a:spcAft>
              <a:buNone/>
            </a:pPr>
            <a:r>
              <a:rPr lang="en-US" sz="1200" b="1" dirty="0">
                <a:ea typeface="Verdana" panose="020B0604030504040204" pitchFamily="34" charset="0"/>
              </a:rPr>
              <a:t>Background</a:t>
            </a:r>
            <a:r>
              <a:rPr lang="en-US" sz="1200" dirty="0">
                <a:ea typeface="Verdana" panose="020B0604030504040204" pitchFamily="34" charset="0"/>
              </a:rPr>
              <a:t>:</a:t>
            </a:r>
          </a:p>
          <a:p>
            <a:pPr marL="230188" indent="-230188">
              <a:lnSpc>
                <a:spcPct val="100000"/>
              </a:lnSpc>
              <a:spcBef>
                <a:spcPts val="0"/>
              </a:spcBef>
              <a:spcAft>
                <a:spcPts val="600"/>
              </a:spcAft>
              <a:buFont typeface="Arial" panose="020B0604020202020204" pitchFamily="34" charset="0"/>
              <a:buChar char="•"/>
            </a:pPr>
            <a:r>
              <a:rPr lang="en-US" sz="1200" dirty="0">
                <a:ea typeface="Verdana" panose="020B0604030504040204" pitchFamily="34" charset="0"/>
              </a:rPr>
              <a:t>Dr. Shuford was named DSHS Commissioner on </a:t>
            </a:r>
            <a:br>
              <a:rPr lang="en-US" sz="1200" dirty="0">
                <a:ea typeface="Verdana" panose="020B0604030504040204" pitchFamily="34" charset="0"/>
              </a:rPr>
            </a:br>
            <a:r>
              <a:rPr lang="en-US" sz="1200" dirty="0">
                <a:ea typeface="Verdana" panose="020B0604030504040204" pitchFamily="34" charset="0"/>
              </a:rPr>
              <a:t>December 27, 2022, </a:t>
            </a:r>
          </a:p>
          <a:p>
            <a:pPr marL="230188" indent="-230188">
              <a:lnSpc>
                <a:spcPct val="100000"/>
              </a:lnSpc>
              <a:spcBef>
                <a:spcPts val="0"/>
              </a:spcBef>
              <a:spcAft>
                <a:spcPts val="600"/>
              </a:spcAft>
              <a:buFont typeface="Arial" panose="020B0604020202020204" pitchFamily="34" charset="0"/>
              <a:buChar char="•"/>
            </a:pPr>
            <a:r>
              <a:rPr lang="en-US" sz="1200" dirty="0">
                <a:ea typeface="Verdana" panose="020B0604030504040204" pitchFamily="34" charset="0"/>
              </a:rPr>
              <a:t>She also served as DSHS Interim Commissioner starting </a:t>
            </a:r>
            <a:br>
              <a:rPr lang="en-US" sz="1200" dirty="0">
                <a:ea typeface="Verdana" panose="020B0604030504040204" pitchFamily="34" charset="0"/>
              </a:rPr>
            </a:br>
            <a:r>
              <a:rPr lang="en-US" sz="1200" dirty="0">
                <a:ea typeface="Verdana" panose="020B0604030504040204" pitchFamily="34" charset="0"/>
              </a:rPr>
              <a:t>October 1, 2022.</a:t>
            </a:r>
          </a:p>
          <a:p>
            <a:pPr marL="230188" indent="-230188">
              <a:lnSpc>
                <a:spcPct val="100000"/>
              </a:lnSpc>
              <a:spcBef>
                <a:spcPts val="0"/>
              </a:spcBef>
              <a:spcAft>
                <a:spcPts val="600"/>
              </a:spcAft>
              <a:buFont typeface="Arial" panose="020B0604020202020204" pitchFamily="34" charset="0"/>
              <a:buChar char="•"/>
            </a:pPr>
            <a:r>
              <a:rPr lang="en-US" sz="1200" dirty="0">
                <a:ea typeface="Verdana" panose="020B0604030504040204" pitchFamily="34" charset="0"/>
              </a:rPr>
              <a:t>She has worked at DSHS in various capacities such as the Infectious Disease Physician and as the Chief State Epidemiologist, prior to becoming Interim Commissioner.</a:t>
            </a:r>
          </a:p>
          <a:p>
            <a:pPr marL="230188" indent="-230188">
              <a:lnSpc>
                <a:spcPct val="100000"/>
              </a:lnSpc>
              <a:spcBef>
                <a:spcPts val="0"/>
              </a:spcBef>
              <a:spcAft>
                <a:spcPts val="600"/>
              </a:spcAft>
              <a:buNone/>
            </a:pPr>
            <a:endParaRPr lang="en-US" sz="1200" dirty="0">
              <a:ea typeface="Verdana" panose="020B0604030504040204" pitchFamily="34" charset="0"/>
            </a:endParaRPr>
          </a:p>
          <a:p>
            <a:pPr marL="230188" indent="-230188">
              <a:spcBef>
                <a:spcPts val="0"/>
              </a:spcBef>
              <a:spcAft>
                <a:spcPts val="1800"/>
              </a:spcAft>
              <a:buNone/>
            </a:pPr>
            <a:r>
              <a:rPr lang="en-US" sz="1200" b="1" dirty="0">
                <a:ea typeface="Verdana" panose="020B0604030504040204" pitchFamily="34" charset="0"/>
              </a:rPr>
              <a:t>Responsibilities</a:t>
            </a:r>
            <a:r>
              <a:rPr lang="en-US" sz="1200" dirty="0">
                <a:ea typeface="Verdana" panose="020B0604030504040204" pitchFamily="34" charset="0"/>
              </a:rPr>
              <a:t>:</a:t>
            </a:r>
          </a:p>
          <a:p>
            <a:pPr marL="230188" indent="-230188">
              <a:spcBef>
                <a:spcPts val="0"/>
              </a:spcBef>
              <a:spcAft>
                <a:spcPts val="1800"/>
              </a:spcAft>
              <a:buFont typeface="Arial" panose="020B0604020202020204" pitchFamily="34" charset="0"/>
              <a:buChar char="•"/>
            </a:pPr>
            <a:r>
              <a:rPr lang="en-US" sz="1200" dirty="0">
                <a:ea typeface="Verdana" panose="020B0604030504040204" pitchFamily="34" charset="0"/>
              </a:rPr>
              <a:t>Serves under the HHS Executive Commissioner Cecile Young.</a:t>
            </a:r>
          </a:p>
          <a:p>
            <a:pPr marL="230188" indent="-230188">
              <a:spcBef>
                <a:spcPts val="0"/>
              </a:spcBef>
              <a:spcAft>
                <a:spcPts val="1800"/>
              </a:spcAft>
              <a:buFont typeface="Arial" panose="020B0604020202020204" pitchFamily="34" charset="0"/>
              <a:buChar char="•"/>
            </a:pPr>
            <a:r>
              <a:rPr lang="en-US" sz="1200" dirty="0">
                <a:ea typeface="Verdana" panose="020B0604030504040204" pitchFamily="34" charset="0"/>
              </a:rPr>
              <a:t>Oversees DSHS programmatic divisions and administrative support areas.</a:t>
            </a:r>
          </a:p>
        </p:txBody>
      </p:sp>
      <p:pic>
        <p:nvPicPr>
          <p:cNvPr id="10" name="Picture 9" descr="Dr. Jennifer Shuford, MD, MPHA picture containing person, wall, standing, suit&#10;&#10;Description automatically generated">
            <a:extLst>
              <a:ext uri="{FF2B5EF4-FFF2-40B4-BE49-F238E27FC236}">
                <a16:creationId xmlns:a16="http://schemas.microsoft.com/office/drawing/2014/main" id="{43F02EB3-F5AE-6BBC-7473-8269D84718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038" r="21882"/>
          <a:stretch/>
        </p:blipFill>
        <p:spPr>
          <a:xfrm>
            <a:off x="8324452" y="1818051"/>
            <a:ext cx="3112477" cy="3428426"/>
          </a:xfrm>
          <a:prstGeom prst="rect">
            <a:avLst/>
          </a:prstGeom>
        </p:spPr>
      </p:pic>
      <p:sp>
        <p:nvSpPr>
          <p:cNvPr id="12" name="Rectangle 11">
            <a:extLst>
              <a:ext uri="{FF2B5EF4-FFF2-40B4-BE49-F238E27FC236}">
                <a16:creationId xmlns:a16="http://schemas.microsoft.com/office/drawing/2014/main" id="{686F34BE-CD1B-43C6-9A4C-96348A497925}"/>
              </a:ext>
            </a:extLst>
          </p:cNvPr>
          <p:cNvSpPr/>
          <p:nvPr/>
        </p:nvSpPr>
        <p:spPr>
          <a:xfrm>
            <a:off x="8324451" y="5246477"/>
            <a:ext cx="3112477" cy="307777"/>
          </a:xfrm>
          <a:prstGeom prst="rect">
            <a:avLst/>
          </a:prstGeom>
        </p:spPr>
        <p:txBody>
          <a:bodyPr wrap="square">
            <a:spAutoFit/>
          </a:bodyPr>
          <a:lstStyle/>
          <a:p>
            <a:pPr algn="ctr"/>
            <a:r>
              <a:rPr lang="nb-NO" sz="1400" dirty="0">
                <a:hlinkClick r:id="rId4"/>
              </a:rPr>
              <a:t>Dr. Jennifer Shuford</a:t>
            </a:r>
            <a:endParaRPr lang="en-US" sz="1400" dirty="0">
              <a:ea typeface="Verdana" panose="020B0604030504040204" pitchFamily="34" charset="0"/>
            </a:endParaRPr>
          </a:p>
        </p:txBody>
      </p:sp>
    </p:spTree>
    <p:extLst>
      <p:ext uri="{BB962C8B-B14F-4D97-AF65-F5344CB8AC3E}">
        <p14:creationId xmlns:p14="http://schemas.microsoft.com/office/powerpoint/2010/main" val="526518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DSHS Deputy Commissioner</a:t>
            </a:r>
          </a:p>
        </p:txBody>
      </p:sp>
      <p:sp>
        <p:nvSpPr>
          <p:cNvPr id="6" name="Slide Number Placeholder 5"/>
          <p:cNvSpPr>
            <a:spLocks noGrp="1"/>
          </p:cNvSpPr>
          <p:nvPr>
            <p:ph type="sldNum" sz="quarter" idx="12"/>
          </p:nvPr>
        </p:nvSpPr>
        <p:spPr/>
        <p:txBody>
          <a:bodyPr/>
          <a:lstStyle/>
          <a:p>
            <a:fld id="{3264D530-B60B-4A5A-91C0-C766C58A4783}" type="slidenum">
              <a:rPr lang="en-US" smtClean="0"/>
              <a:t>8</a:t>
            </a:fld>
            <a:endParaRPr lang="en-US" dirty="0"/>
          </a:p>
        </p:txBody>
      </p:sp>
      <p:sp>
        <p:nvSpPr>
          <p:cNvPr id="5" name="Content Placeholder 1">
            <a:extLst>
              <a:ext uri="{FF2B5EF4-FFF2-40B4-BE49-F238E27FC236}">
                <a16:creationId xmlns:a16="http://schemas.microsoft.com/office/drawing/2014/main" id="{84A0DF39-94FE-4B86-923A-580DD504DBBF}"/>
              </a:ext>
            </a:extLst>
          </p:cNvPr>
          <p:cNvSpPr>
            <a:spLocks noGrp="1"/>
          </p:cNvSpPr>
          <p:nvPr>
            <p:ph idx="1"/>
          </p:nvPr>
        </p:nvSpPr>
        <p:spPr>
          <a:xfrm>
            <a:off x="2437021" y="1692862"/>
            <a:ext cx="5312288" cy="4337246"/>
          </a:xfrm>
        </p:spPr>
        <p:txBody>
          <a:bodyPr>
            <a:noAutofit/>
          </a:bodyPr>
          <a:lstStyle/>
          <a:p>
            <a:pPr marL="0" indent="0" defTabSz="914118" fontAlgn="base">
              <a:lnSpc>
                <a:spcPct val="100000"/>
              </a:lnSpc>
              <a:spcBef>
                <a:spcPts val="0"/>
              </a:spcBef>
              <a:buNone/>
              <a:defRPr/>
            </a:pPr>
            <a:r>
              <a:rPr lang="en-US" b="1" dirty="0">
                <a:ea typeface="Verdana" panose="020B0604030504040204" pitchFamily="34" charset="0"/>
                <a:cs typeface="Times New Roman" panose="02020603050405020304" pitchFamily="18" charset="0"/>
              </a:rPr>
              <a:t>Kirk Cole</a:t>
            </a:r>
          </a:p>
          <a:p>
            <a:pPr marL="0" indent="0" defTabSz="914118" fontAlgn="base">
              <a:lnSpc>
                <a:spcPct val="100000"/>
              </a:lnSpc>
              <a:spcBef>
                <a:spcPts val="0"/>
              </a:spcBef>
              <a:buNone/>
              <a:defRPr/>
            </a:pPr>
            <a:endParaRPr lang="en-US" sz="1200" b="1" dirty="0">
              <a:ea typeface="Verdana" panose="020B0604030504040204" pitchFamily="34" charset="0"/>
              <a:cs typeface="Times New Roman" panose="02020603050405020304" pitchFamily="18" charset="0"/>
            </a:endParaRPr>
          </a:p>
          <a:p>
            <a:pPr marL="0" indent="0" defTabSz="914118" fontAlgn="base">
              <a:lnSpc>
                <a:spcPct val="100000"/>
              </a:lnSpc>
              <a:spcBef>
                <a:spcPts val="0"/>
              </a:spcBef>
              <a:spcAft>
                <a:spcPts val="600"/>
              </a:spcAft>
              <a:buNone/>
              <a:defRPr/>
            </a:pPr>
            <a:r>
              <a:rPr lang="en-US" sz="1200" b="1" dirty="0">
                <a:ea typeface="Verdana" panose="020B0604030504040204" pitchFamily="34" charset="0"/>
                <a:cs typeface="Times New Roman" panose="02020603050405020304" pitchFamily="18" charset="0"/>
              </a:rPr>
              <a:t>Background:</a:t>
            </a:r>
          </a:p>
          <a:p>
            <a:pPr marL="230188" indent="-230188" defTabSz="914118" fontAlgn="base">
              <a:lnSpc>
                <a:spcPct val="100000"/>
              </a:lnSpc>
              <a:spcBef>
                <a:spcPts val="0"/>
              </a:spcBef>
              <a:buFont typeface="Arial" panose="020B0604020202020204" pitchFamily="34" charset="0"/>
              <a:buChar char="•"/>
              <a:defRPr/>
            </a:pPr>
            <a:r>
              <a:rPr lang="en-US" sz="1200" dirty="0">
                <a:ea typeface="Verdana" panose="020B0604030504040204" pitchFamily="34" charset="0"/>
                <a:cs typeface="Times New Roman" panose="02020603050405020304" pitchFamily="18" charset="0"/>
              </a:rPr>
              <a:t>Sr. Advisor to the Commissioner for five years</a:t>
            </a:r>
          </a:p>
          <a:p>
            <a:pPr marL="230188" indent="-230188" defTabSz="914118" fontAlgn="base">
              <a:lnSpc>
                <a:spcPct val="100000"/>
              </a:lnSpc>
              <a:spcBef>
                <a:spcPts val="0"/>
              </a:spcBef>
              <a:buFont typeface="Arial" panose="020B0604020202020204" pitchFamily="34" charset="0"/>
              <a:buChar char="•"/>
              <a:defRPr/>
            </a:pPr>
            <a:r>
              <a:rPr lang="en-US" sz="1200" dirty="0">
                <a:ea typeface="Verdana" panose="020B0604030504040204" pitchFamily="34" charset="0"/>
                <a:cs typeface="Times New Roman" panose="02020603050405020304" pitchFamily="18" charset="0"/>
              </a:rPr>
              <a:t>Associate Commissioner and Interim Commissioner.</a:t>
            </a:r>
          </a:p>
          <a:p>
            <a:pPr marL="230188" indent="-230188" defTabSz="914118" fontAlgn="base">
              <a:lnSpc>
                <a:spcPct val="100000"/>
              </a:lnSpc>
              <a:spcBef>
                <a:spcPts val="0"/>
              </a:spcBef>
              <a:spcAft>
                <a:spcPts val="600"/>
              </a:spcAft>
              <a:buNone/>
              <a:defRPr/>
            </a:pPr>
            <a:endParaRPr lang="en-US" sz="1200" dirty="0">
              <a:ea typeface="Verdana" panose="020B0604030504040204" pitchFamily="34" charset="0"/>
              <a:cs typeface="Times New Roman" panose="02020603050405020304" pitchFamily="18" charset="0"/>
            </a:endParaRPr>
          </a:p>
          <a:p>
            <a:pPr marL="230188" indent="-230188" defTabSz="914118" fontAlgn="base">
              <a:lnSpc>
                <a:spcPct val="100000"/>
              </a:lnSpc>
              <a:spcBef>
                <a:spcPts val="0"/>
              </a:spcBef>
              <a:spcAft>
                <a:spcPts val="600"/>
              </a:spcAft>
              <a:buNone/>
              <a:defRPr/>
            </a:pPr>
            <a:r>
              <a:rPr lang="en-US" sz="1200" b="1" dirty="0">
                <a:ea typeface="Verdana" panose="020B0604030504040204" pitchFamily="34" charset="0"/>
                <a:cs typeface="Times New Roman" panose="02020603050405020304" pitchFamily="18" charset="0"/>
              </a:rPr>
              <a:t>Responsibilities:</a:t>
            </a:r>
          </a:p>
          <a:p>
            <a:pPr marL="230188" indent="-230188">
              <a:lnSpc>
                <a:spcPct val="100000"/>
              </a:lnSpc>
              <a:spcBef>
                <a:spcPts val="0"/>
              </a:spcBef>
              <a:buSzPct val="100000"/>
              <a:buFont typeface="Arial" panose="020B0604020202020204" pitchFamily="34" charset="0"/>
              <a:buChar char="•"/>
            </a:pPr>
            <a:r>
              <a:rPr lang="en-US" sz="1200" dirty="0">
                <a:ea typeface="Verdana" panose="020B0604030504040204" pitchFamily="34" charset="0"/>
                <a:cs typeface="Times New Roman" panose="02020603050405020304" pitchFamily="18" charset="0"/>
              </a:rPr>
              <a:t>Coordinating with the HHS System, </a:t>
            </a:r>
          </a:p>
          <a:p>
            <a:pPr marL="230188" indent="-230188">
              <a:lnSpc>
                <a:spcPct val="100000"/>
              </a:lnSpc>
              <a:spcBef>
                <a:spcPts val="0"/>
              </a:spcBef>
              <a:buSzPct val="100000"/>
              <a:buFont typeface="Arial" panose="020B0604020202020204" pitchFamily="34" charset="0"/>
              <a:buChar char="•"/>
            </a:pPr>
            <a:r>
              <a:rPr lang="en-US" sz="1200" dirty="0">
                <a:ea typeface="Verdana" panose="020B0604030504040204" pitchFamily="34" charset="0"/>
                <a:cs typeface="Times New Roman" panose="02020603050405020304" pitchFamily="18" charset="0"/>
              </a:rPr>
              <a:t>Program oversight and agency operations,</a:t>
            </a:r>
          </a:p>
          <a:p>
            <a:pPr marL="230188" indent="-230188">
              <a:lnSpc>
                <a:spcPct val="100000"/>
              </a:lnSpc>
              <a:spcBef>
                <a:spcPts val="0"/>
              </a:spcBef>
              <a:buSzPct val="100000"/>
              <a:buFont typeface="Arial" panose="020B0604020202020204" pitchFamily="34" charset="0"/>
              <a:buChar char="•"/>
            </a:pPr>
            <a:r>
              <a:rPr lang="en-US" sz="1200" dirty="0">
                <a:ea typeface="Verdana" panose="020B0604030504040204" pitchFamily="34" charset="0"/>
                <a:cs typeface="Times New Roman" panose="02020603050405020304" pitchFamily="18" charset="0"/>
              </a:rPr>
              <a:t>Leadership for priority initiatives, strategic planning, and policy development, and</a:t>
            </a:r>
          </a:p>
          <a:p>
            <a:pPr marL="230188" indent="-230188">
              <a:lnSpc>
                <a:spcPct val="100000"/>
              </a:lnSpc>
              <a:spcBef>
                <a:spcPts val="0"/>
              </a:spcBef>
              <a:buSzPct val="100000"/>
              <a:buFont typeface="Arial" panose="020B0604020202020204" pitchFamily="34" charset="0"/>
              <a:buChar char="•"/>
            </a:pPr>
            <a:r>
              <a:rPr lang="en-US" sz="1200" dirty="0">
                <a:ea typeface="Verdana" panose="020B0604030504040204" pitchFamily="34" charset="0"/>
                <a:cs typeface="Times New Roman" panose="02020603050405020304" pitchFamily="18" charset="0"/>
              </a:rPr>
              <a:t>Guiding communications and linkages with legislative offices and stakeholders.</a:t>
            </a:r>
            <a:endParaRPr lang="en-US" sz="1200" dirty="0">
              <a:ea typeface="Verdana" panose="020B0604030504040204" pitchFamily="34" charset="0"/>
            </a:endParaRPr>
          </a:p>
          <a:p>
            <a:pPr marL="230188" indent="-230188">
              <a:lnSpc>
                <a:spcPct val="100000"/>
              </a:lnSpc>
              <a:spcBef>
                <a:spcPts val="0"/>
              </a:spcBef>
              <a:spcAft>
                <a:spcPts val="600"/>
              </a:spcAft>
              <a:buNone/>
            </a:pPr>
            <a:endParaRPr lang="en-US" sz="1200" b="1" dirty="0">
              <a:ea typeface="Verdana" panose="020B0604030504040204" pitchFamily="34" charset="0"/>
              <a:cs typeface="Times New Roman" panose="02020603050405020304" pitchFamily="18" charset="0"/>
            </a:endParaRPr>
          </a:p>
          <a:p>
            <a:pPr marL="230188" indent="-230188">
              <a:lnSpc>
                <a:spcPct val="100000"/>
              </a:lnSpc>
              <a:spcBef>
                <a:spcPts val="0"/>
              </a:spcBef>
              <a:spcAft>
                <a:spcPts val="600"/>
              </a:spcAft>
              <a:buNone/>
            </a:pPr>
            <a:r>
              <a:rPr lang="en-US" sz="1200" b="1" dirty="0">
                <a:ea typeface="Verdana" panose="020B0604030504040204" pitchFamily="34" charset="0"/>
                <a:cs typeface="Times New Roman" panose="02020603050405020304" pitchFamily="18" charset="0"/>
              </a:rPr>
              <a:t>Areas reporting to the Deputy Commissioner: </a:t>
            </a:r>
          </a:p>
          <a:p>
            <a:pPr marL="230188" indent="-230188">
              <a:lnSpc>
                <a:spcPct val="100000"/>
              </a:lnSpc>
              <a:spcBef>
                <a:spcPts val="0"/>
              </a:spcBef>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Chief of Staff,</a:t>
            </a:r>
          </a:p>
          <a:p>
            <a:pPr marL="230188" indent="-230188">
              <a:lnSpc>
                <a:spcPct val="100000"/>
              </a:lnSpc>
              <a:spcBef>
                <a:spcPts val="0"/>
              </a:spcBef>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Chief Financial Officer,</a:t>
            </a:r>
          </a:p>
          <a:p>
            <a:pPr marL="230188" indent="-230188">
              <a:lnSpc>
                <a:spcPct val="100000"/>
              </a:lnSpc>
              <a:spcBef>
                <a:spcPts val="0"/>
              </a:spcBef>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Program Operations, and</a:t>
            </a:r>
          </a:p>
          <a:p>
            <a:pPr marL="230188" indent="-230188">
              <a:lnSpc>
                <a:spcPct val="100000"/>
              </a:lnSpc>
              <a:spcBef>
                <a:spcPts val="0"/>
              </a:spcBef>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Center for Public Health Policy and Practice.</a:t>
            </a:r>
            <a:endParaRPr lang="en-US" sz="1200" dirty="0"/>
          </a:p>
        </p:txBody>
      </p:sp>
      <p:sp>
        <p:nvSpPr>
          <p:cNvPr id="7" name="TextBox 6">
            <a:extLst>
              <a:ext uri="{FF2B5EF4-FFF2-40B4-BE49-F238E27FC236}">
                <a16:creationId xmlns:a16="http://schemas.microsoft.com/office/drawing/2014/main" id="{B51FBC36-EF82-3929-4883-13476EC890B8}"/>
              </a:ext>
            </a:extLst>
          </p:cNvPr>
          <p:cNvSpPr txBox="1"/>
          <p:nvPr/>
        </p:nvSpPr>
        <p:spPr>
          <a:xfrm>
            <a:off x="8331290" y="5722331"/>
            <a:ext cx="2494187" cy="307777"/>
          </a:xfrm>
          <a:prstGeom prst="rect">
            <a:avLst/>
          </a:prstGeom>
          <a:noFill/>
        </p:spPr>
        <p:txBody>
          <a:bodyPr wrap="square">
            <a:spAutoFit/>
          </a:bodyPr>
          <a:lstStyle/>
          <a:p>
            <a:pPr marL="0" indent="0" algn="ctr">
              <a:spcAft>
                <a:spcPts val="1800"/>
              </a:spcAft>
              <a:buNone/>
            </a:pPr>
            <a:r>
              <a:rPr lang="en-US" sz="1400" dirty="0">
                <a:ea typeface="Verdana" panose="020B0604030504040204" pitchFamily="34" charset="0"/>
                <a:hlinkClick r:id="rId3"/>
              </a:rPr>
              <a:t>Kirk Cole</a:t>
            </a:r>
            <a:endParaRPr lang="en-US" sz="1400" dirty="0">
              <a:ea typeface="Verdana" panose="020B0604030504040204" pitchFamily="34" charset="0"/>
            </a:endParaRPr>
          </a:p>
        </p:txBody>
      </p:sp>
      <p:pic>
        <p:nvPicPr>
          <p:cNvPr id="10" name="Picture 2" descr="Kirk Cole">
            <a:extLst>
              <a:ext uri="{FF2B5EF4-FFF2-40B4-BE49-F238E27FC236}">
                <a16:creationId xmlns:a16="http://schemas.microsoft.com/office/drawing/2014/main" id="{13F9D5A5-53AC-B505-AD44-699A3FEF9C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1291" y="1993521"/>
            <a:ext cx="2494187" cy="3728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639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4325" y="398582"/>
            <a:ext cx="8963025" cy="939563"/>
          </a:xfrm>
        </p:spPr>
        <p:txBody>
          <a:bodyPr/>
          <a:lstStyle/>
          <a:p>
            <a:r>
              <a:rPr lang="en-US" sz="4400" dirty="0"/>
              <a:t>DSHS Organizational Overview</a:t>
            </a:r>
            <a:endParaRPr lang="en-US" sz="4000" dirty="0"/>
          </a:p>
        </p:txBody>
      </p:sp>
      <p:graphicFrame>
        <p:nvGraphicFramePr>
          <p:cNvPr id="10" name="Content Placeholder 9" descr="DSHS Divisions and Functions Overview Chart"/>
          <p:cNvGraphicFramePr>
            <a:graphicFrameLocks noGrp="1"/>
          </p:cNvGraphicFramePr>
          <p:nvPr>
            <p:ph sz="quarter" idx="13"/>
            <p:extLst>
              <p:ext uri="{D42A27DB-BD31-4B8C-83A1-F6EECF244321}">
                <p14:modId xmlns:p14="http://schemas.microsoft.com/office/powerpoint/2010/main" val="2919433091"/>
              </p:ext>
            </p:extLst>
          </p:nvPr>
        </p:nvGraphicFramePr>
        <p:xfrm>
          <a:off x="369611" y="1722121"/>
          <a:ext cx="11452778" cy="3715509"/>
        </p:xfrm>
        <a:graphic>
          <a:graphicData uri="http://schemas.openxmlformats.org/drawingml/2006/table">
            <a:tbl>
              <a:tblPr firstRow="1" firstCol="1">
                <a:tableStyleId>{5C22544A-7EE6-4342-B048-85BDC9FD1C3A}</a:tableStyleId>
              </a:tblPr>
              <a:tblGrid>
                <a:gridCol w="1573489">
                  <a:extLst>
                    <a:ext uri="{9D8B030D-6E8A-4147-A177-3AD203B41FA5}">
                      <a16:colId xmlns:a16="http://schemas.microsoft.com/office/drawing/2014/main" val="4212797807"/>
                    </a:ext>
                  </a:extLst>
                </a:gridCol>
                <a:gridCol w="9879289">
                  <a:extLst>
                    <a:ext uri="{9D8B030D-6E8A-4147-A177-3AD203B41FA5}">
                      <a16:colId xmlns:a16="http://schemas.microsoft.com/office/drawing/2014/main" val="734977241"/>
                    </a:ext>
                  </a:extLst>
                </a:gridCol>
              </a:tblGrid>
              <a:tr h="245986">
                <a:tc>
                  <a:txBody>
                    <a:bodyPr/>
                    <a:lstStyle/>
                    <a:p>
                      <a:pPr algn="ctr"/>
                      <a:r>
                        <a:rPr lang="en-US" sz="1100" dirty="0">
                          <a:solidFill>
                            <a:schemeClr val="bg1"/>
                          </a:solidFill>
                        </a:rPr>
                        <a:t>Reporting To</a:t>
                      </a:r>
                    </a:p>
                  </a:txBody>
                  <a:tcPr anchor="ctr">
                    <a:solidFill>
                      <a:schemeClr val="bg1">
                        <a:lumMod val="50000"/>
                      </a:schemeClr>
                    </a:solidFill>
                  </a:tcPr>
                </a:tc>
                <a:tc>
                  <a:txBody>
                    <a:bodyPr/>
                    <a:lstStyle/>
                    <a:p>
                      <a:pPr algn="ctr"/>
                      <a:r>
                        <a:rPr lang="en-US" sz="1100" dirty="0">
                          <a:solidFill>
                            <a:schemeClr val="bg1"/>
                          </a:solidFill>
                        </a:rPr>
                        <a:t> Functions</a:t>
                      </a:r>
                    </a:p>
                  </a:txBody>
                  <a:tcPr anchor="ctr">
                    <a:solidFill>
                      <a:schemeClr val="bg1">
                        <a:lumMod val="50000"/>
                      </a:schemeClr>
                    </a:solidFill>
                  </a:tcPr>
                </a:tc>
                <a:extLst>
                  <a:ext uri="{0D108BD9-81ED-4DB2-BD59-A6C34878D82A}">
                    <a16:rowId xmlns:a16="http://schemas.microsoft.com/office/drawing/2014/main" val="3066489273"/>
                  </a:ext>
                </a:extLst>
              </a:tr>
              <a:tr h="478478">
                <a:tc rowSpan="6">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dirty="0">
                          <a:solidFill>
                            <a:schemeClr val="bg1"/>
                          </a:solidFill>
                        </a:rPr>
                        <a:t>Commissioner</a:t>
                      </a:r>
                    </a:p>
                  </a:txBody>
                  <a:tcPr anchor="c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b="1" dirty="0">
                          <a:solidFill>
                            <a:schemeClr val="bg1"/>
                          </a:solidFill>
                        </a:rPr>
                        <a:t>Chief State Epidemiologist: </a:t>
                      </a:r>
                      <a:r>
                        <a:rPr lang="en-US" sz="1100" kern="1200" dirty="0">
                          <a:solidFill>
                            <a:schemeClr val="bg1"/>
                          </a:solidFill>
                          <a:effectLst/>
                          <a:latin typeface="+mn-lt"/>
                          <a:ea typeface="+mn-ea"/>
                          <a:cs typeface="+mn-cs"/>
                        </a:rPr>
                        <a:t>Center for Health Statistics, Deputy State Epidemiologist and Data Governance Director</a:t>
                      </a:r>
                      <a:endParaRPr lang="en-US" sz="1100" b="0" dirty="0">
                        <a:solidFill>
                          <a:schemeClr val="bg1"/>
                        </a:solidFill>
                      </a:endParaRPr>
                    </a:p>
                  </a:txBody>
                  <a:tcPr anchor="ctr">
                    <a:noFill/>
                  </a:tcPr>
                </a:tc>
                <a:extLst>
                  <a:ext uri="{0D108BD9-81ED-4DB2-BD59-A6C34878D82A}">
                    <a16:rowId xmlns:a16="http://schemas.microsoft.com/office/drawing/2014/main" val="3354060447"/>
                  </a:ext>
                </a:extLst>
              </a:tr>
              <a:tr h="353533">
                <a:tc vMerge="1">
                  <a:txBody>
                    <a:bodyPr/>
                    <a:lstStyle/>
                    <a:p>
                      <a:pPr algn="ctr"/>
                      <a:endParaRPr lang="en-US" sz="1200" dirty="0">
                        <a:solidFill>
                          <a:schemeClr val="bg1"/>
                        </a:solidFill>
                      </a:endParaRPr>
                    </a:p>
                  </a:txBody>
                  <a:tcPr anchor="ctr">
                    <a:noFill/>
                  </a:tcPr>
                </a:tc>
                <a:tc>
                  <a:txBody>
                    <a:bodyPr/>
                    <a:lstStyle/>
                    <a:p>
                      <a:pPr marL="0" indent="0">
                        <a:lnSpc>
                          <a:spcPct val="100000"/>
                        </a:lnSpc>
                        <a:spcBef>
                          <a:spcPts val="0"/>
                        </a:spcBef>
                      </a:pPr>
                      <a:r>
                        <a:rPr lang="en-US" sz="1100" b="1" dirty="0">
                          <a:solidFill>
                            <a:schemeClr val="bg1"/>
                          </a:solidFill>
                          <a:latin typeface="+mn-lt"/>
                        </a:rPr>
                        <a:t>Senior Advisor: </a:t>
                      </a:r>
                      <a:r>
                        <a:rPr lang="en-US" sz="1100" dirty="0">
                          <a:solidFill>
                            <a:schemeClr val="bg1"/>
                          </a:solidFill>
                          <a:ea typeface="Verdana" panose="020B0604030504040204" pitchFamily="34" charset="0"/>
                        </a:rPr>
                        <a:t>Agency Adherence to Administrative Rules within the Texas Administrative Code (TAC) and Privacy Compliance</a:t>
                      </a:r>
                      <a:endParaRPr lang="en-US" sz="1100" b="1" dirty="0">
                        <a:solidFill>
                          <a:schemeClr val="bg1"/>
                        </a:solidFill>
                        <a:latin typeface="+mn-lt"/>
                      </a:endParaRPr>
                    </a:p>
                  </a:txBody>
                  <a:tcPr anchor="ctr">
                    <a:noFill/>
                  </a:tcPr>
                </a:tc>
                <a:extLst>
                  <a:ext uri="{0D108BD9-81ED-4DB2-BD59-A6C34878D82A}">
                    <a16:rowId xmlns:a16="http://schemas.microsoft.com/office/drawing/2014/main" val="1897834898"/>
                  </a:ext>
                </a:extLst>
              </a:tr>
              <a:tr h="412388">
                <a:tc vMerge="1">
                  <a:txBody>
                    <a:bodyPr/>
                    <a:lstStyle/>
                    <a:p>
                      <a:pPr algn="ctr"/>
                      <a:endParaRPr lang="en-US" sz="1200" dirty="0">
                        <a:solidFill>
                          <a:schemeClr val="bg1"/>
                        </a:solidFill>
                      </a:endParaRPr>
                    </a:p>
                  </a:txBody>
                  <a:tcPr anchor="ctr">
                    <a:noFill/>
                  </a:tcPr>
                </a:tc>
                <a:tc>
                  <a:txBody>
                    <a:bodyPr/>
                    <a:lstStyle/>
                    <a:p>
                      <a:r>
                        <a:rPr lang="en-US" sz="1100" b="1" dirty="0">
                          <a:solidFill>
                            <a:schemeClr val="bg1"/>
                          </a:solidFill>
                        </a:rPr>
                        <a:t>Community Health Improvement (CHI):</a:t>
                      </a:r>
                      <a:r>
                        <a:rPr lang="en-US" sz="1100" b="1" baseline="0" dirty="0">
                          <a:solidFill>
                            <a:schemeClr val="bg1"/>
                          </a:solidFill>
                        </a:rPr>
                        <a:t> </a:t>
                      </a:r>
                      <a:r>
                        <a:rPr lang="en-US" sz="1100" b="0" dirty="0">
                          <a:solidFill>
                            <a:schemeClr val="bg1"/>
                          </a:solidFill>
                        </a:rPr>
                        <a:t>Health Promotion and Chronic Disease, </a:t>
                      </a:r>
                      <a:r>
                        <a:rPr lang="en-US" sz="1100" b="0" baseline="0" dirty="0">
                          <a:solidFill>
                            <a:schemeClr val="bg1"/>
                          </a:solidFill>
                        </a:rPr>
                        <a:t>Environmental Epidemiology and Disease Registries, Vital Statistics and Maternal and Child Health</a:t>
                      </a:r>
                      <a:endParaRPr lang="en-US" sz="1100" b="0" dirty="0">
                        <a:solidFill>
                          <a:schemeClr val="bg1"/>
                        </a:solidFill>
                      </a:endParaRPr>
                    </a:p>
                  </a:txBody>
                  <a:tcPr anchor="ctr">
                    <a:noFill/>
                  </a:tcPr>
                </a:tc>
                <a:extLst>
                  <a:ext uri="{0D108BD9-81ED-4DB2-BD59-A6C34878D82A}">
                    <a16:rowId xmlns:a16="http://schemas.microsoft.com/office/drawing/2014/main" val="382046882"/>
                  </a:ext>
                </a:extLst>
              </a:tr>
              <a:tr h="528146">
                <a:tc vMerge="1">
                  <a:txBody>
                    <a:bodyPr/>
                    <a:lstStyle/>
                    <a:p>
                      <a:pPr algn="ctr"/>
                      <a:endParaRPr lang="en-US" sz="1800" dirty="0">
                        <a:solidFill>
                          <a:schemeClr val="tx2"/>
                        </a:solidFill>
                      </a:endParaRPr>
                    </a:p>
                  </a:txBody>
                  <a:tcPr anchor="ctr">
                    <a:solidFill>
                      <a:schemeClr val="accent6">
                        <a:lumMod val="60000"/>
                        <a:lumOff val="40000"/>
                      </a:schemeClr>
                    </a:solidFill>
                  </a:tcPr>
                </a:tc>
                <a:tc>
                  <a:txBody>
                    <a:bodyPr/>
                    <a:lstStyle/>
                    <a:p>
                      <a:r>
                        <a:rPr lang="en-US" sz="1100" b="1" dirty="0">
                          <a:solidFill>
                            <a:schemeClr val="bg1"/>
                          </a:solidFill>
                        </a:rPr>
                        <a:t>Regional</a:t>
                      </a:r>
                      <a:r>
                        <a:rPr lang="en-US" sz="1100" b="1" baseline="0" dirty="0">
                          <a:solidFill>
                            <a:schemeClr val="bg1"/>
                          </a:solidFill>
                        </a:rPr>
                        <a:t> and Local Health Operations (RLHO): </a:t>
                      </a:r>
                      <a:r>
                        <a:rPr lang="en-US" sz="1100" b="0" dirty="0">
                          <a:solidFill>
                            <a:schemeClr val="bg1"/>
                          </a:solidFill>
                        </a:rPr>
                        <a:t>Regional</a:t>
                      </a:r>
                      <a:r>
                        <a:rPr lang="en-US" sz="1100" b="0" baseline="0" dirty="0">
                          <a:solidFill>
                            <a:schemeClr val="bg1"/>
                          </a:solidFill>
                        </a:rPr>
                        <a:t> and Local Coordination, Emergency Preparedness and Response, Texas Center for Infectious Disease, Border Health and Public Health Regions</a:t>
                      </a:r>
                      <a:endParaRPr lang="en-US" sz="1100" b="0" dirty="0">
                        <a:solidFill>
                          <a:schemeClr val="bg1"/>
                        </a:solidFill>
                      </a:endParaRPr>
                    </a:p>
                  </a:txBody>
                  <a:tcPr anchor="ctr">
                    <a:noFill/>
                  </a:tcPr>
                </a:tc>
                <a:extLst>
                  <a:ext uri="{0D108BD9-81ED-4DB2-BD59-A6C34878D82A}">
                    <a16:rowId xmlns:a16="http://schemas.microsoft.com/office/drawing/2014/main" val="3653110064"/>
                  </a:ext>
                </a:extLst>
              </a:tr>
              <a:tr h="520911">
                <a:tc vMerge="1">
                  <a:txBody>
                    <a:bodyPr/>
                    <a:lstStyle/>
                    <a:p>
                      <a:pPr algn="ctr"/>
                      <a:endParaRPr lang="en-US" sz="1800" dirty="0">
                        <a:solidFill>
                          <a:schemeClr val="tx2"/>
                        </a:solidFill>
                      </a:endParaRPr>
                    </a:p>
                  </a:txBody>
                  <a:tcPr anchor="ctr">
                    <a:solidFill>
                      <a:schemeClr val="accent6">
                        <a:lumMod val="60000"/>
                        <a:lumOff val="40000"/>
                      </a:schemeClr>
                    </a:solidFill>
                  </a:tcPr>
                </a:tc>
                <a:tc>
                  <a:txBody>
                    <a:bodyPr/>
                    <a:lstStyle/>
                    <a:p>
                      <a:r>
                        <a:rPr lang="en-US" sz="1100" b="1" dirty="0">
                          <a:solidFill>
                            <a:schemeClr val="bg1"/>
                          </a:solidFill>
                        </a:rPr>
                        <a:t>Consumer Protection (CP): </a:t>
                      </a:r>
                      <a:r>
                        <a:rPr lang="en-US" sz="1100" b="0" dirty="0">
                          <a:solidFill>
                            <a:schemeClr val="bg1"/>
                          </a:solidFill>
                        </a:rPr>
                        <a:t>Compliance; Business</a:t>
                      </a:r>
                      <a:r>
                        <a:rPr lang="en-US" sz="1100" b="0" baseline="0" dirty="0">
                          <a:solidFill>
                            <a:schemeClr val="bg1"/>
                          </a:solidFill>
                        </a:rPr>
                        <a:t> Filing and Verification; Policy, Standards and Quality Assurance; Meat Safety Assurance; Surveillance; EMS and Trauma Systems</a:t>
                      </a:r>
                      <a:endParaRPr lang="en-US" sz="1100" b="0" dirty="0">
                        <a:solidFill>
                          <a:schemeClr val="bg1"/>
                        </a:solidFill>
                      </a:endParaRPr>
                    </a:p>
                  </a:txBody>
                  <a:tcPr anchor="ctr">
                    <a:noFill/>
                  </a:tcPr>
                </a:tc>
                <a:extLst>
                  <a:ext uri="{0D108BD9-81ED-4DB2-BD59-A6C34878D82A}">
                    <a16:rowId xmlns:a16="http://schemas.microsoft.com/office/drawing/2014/main" val="3319714266"/>
                  </a:ext>
                </a:extLst>
              </a:tr>
              <a:tr h="472970">
                <a:tc vMerge="1">
                  <a:txBody>
                    <a:bodyPr/>
                    <a:lstStyle/>
                    <a:p>
                      <a:pPr algn="ctr"/>
                      <a:endParaRPr lang="en-US" sz="1800" dirty="0">
                        <a:solidFill>
                          <a:schemeClr val="tx2"/>
                        </a:solidFill>
                      </a:endParaRPr>
                    </a:p>
                  </a:txBody>
                  <a:tcPr anchor="ctr">
                    <a:solidFill>
                      <a:schemeClr val="accent6">
                        <a:lumMod val="60000"/>
                        <a:lumOff val="40000"/>
                      </a:schemeClr>
                    </a:solidFill>
                  </a:tcPr>
                </a:tc>
                <a:tc>
                  <a:txBody>
                    <a:bodyPr/>
                    <a:lstStyle/>
                    <a:p>
                      <a:r>
                        <a:rPr lang="en-US" sz="1100" b="1" dirty="0">
                          <a:solidFill>
                            <a:schemeClr val="bg1"/>
                          </a:solidFill>
                        </a:rPr>
                        <a:t>Laboratory</a:t>
                      </a:r>
                      <a:r>
                        <a:rPr lang="en-US" sz="1100" b="1" baseline="0" dirty="0">
                          <a:solidFill>
                            <a:schemeClr val="bg1"/>
                          </a:solidFill>
                        </a:rPr>
                        <a:t> and Infectious Disease Services (LIDS): </a:t>
                      </a:r>
                      <a:r>
                        <a:rPr lang="en-US" sz="1100" b="0" dirty="0">
                          <a:solidFill>
                            <a:schemeClr val="bg1"/>
                          </a:solidFill>
                        </a:rPr>
                        <a:t>Laboratory Services and Infectious Disease</a:t>
                      </a:r>
                      <a:r>
                        <a:rPr lang="en-US" sz="1100" b="0" baseline="0" dirty="0">
                          <a:solidFill>
                            <a:schemeClr val="bg1"/>
                          </a:solidFill>
                        </a:rPr>
                        <a:t> Prevention; TB, HIV and STDs</a:t>
                      </a:r>
                      <a:endParaRPr lang="en-US" sz="1100" b="0" dirty="0">
                        <a:solidFill>
                          <a:schemeClr val="bg1"/>
                        </a:solidFill>
                      </a:endParaRPr>
                    </a:p>
                  </a:txBody>
                  <a:tcPr anchor="ctr">
                    <a:noFill/>
                  </a:tcPr>
                </a:tc>
                <a:extLst>
                  <a:ext uri="{0D108BD9-81ED-4DB2-BD59-A6C34878D82A}">
                    <a16:rowId xmlns:a16="http://schemas.microsoft.com/office/drawing/2014/main" val="3563711907"/>
                  </a:ext>
                </a:extLst>
              </a:tr>
              <a:tr h="675671">
                <a:tc>
                  <a:txBody>
                    <a:bodyPr/>
                    <a:lstStyle/>
                    <a:p>
                      <a:pPr algn="ctr"/>
                      <a:r>
                        <a:rPr lang="en-US" sz="1100" dirty="0">
                          <a:solidFill>
                            <a:schemeClr val="tx2"/>
                          </a:solidFill>
                        </a:rPr>
                        <a:t>Deputy Commissioner</a:t>
                      </a:r>
                    </a:p>
                  </a:txBody>
                  <a:tcPr anchor="ctr">
                    <a:gradFill>
                      <a:gsLst>
                        <a:gs pos="0">
                          <a:schemeClr val="accent1">
                            <a:lumMod val="5000"/>
                            <a:lumOff val="95000"/>
                          </a:schemeClr>
                        </a:gs>
                        <a:gs pos="15000">
                          <a:schemeClr val="accent1">
                            <a:lumMod val="45000"/>
                            <a:lumOff val="55000"/>
                            <a:alpha val="34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100" b="1" baseline="0" dirty="0">
                          <a:solidFill>
                            <a:schemeClr val="tx2"/>
                          </a:solidFill>
                        </a:rPr>
                        <a:t>Chief of Staff, Finance, Program Operations, </a:t>
                      </a:r>
                      <a:r>
                        <a:rPr lang="en-US" sz="1100" baseline="0" dirty="0">
                          <a:solidFill>
                            <a:schemeClr val="tx2"/>
                          </a:solidFill>
                        </a:rPr>
                        <a:t>and </a:t>
                      </a:r>
                      <a:r>
                        <a:rPr lang="en-US" sz="1100" b="1" kern="1200" dirty="0">
                          <a:solidFill>
                            <a:schemeClr val="tx2"/>
                          </a:solidFill>
                          <a:effectLst/>
                          <a:latin typeface="+mn-lt"/>
                          <a:ea typeface="+mn-ea"/>
                          <a:cs typeface="+mn-cs"/>
                        </a:rPr>
                        <a:t>Center for Public Health Policy and Practice</a:t>
                      </a:r>
                      <a:r>
                        <a:rPr lang="en-US" sz="1100" b="0" kern="1200" dirty="0">
                          <a:solidFill>
                            <a:schemeClr val="tx2"/>
                          </a:solidFill>
                          <a:effectLst/>
                          <a:latin typeface="+mn-lt"/>
                          <a:ea typeface="+mn-ea"/>
                          <a:cs typeface="+mn-cs"/>
                        </a:rPr>
                        <a:t>.</a:t>
                      </a:r>
                      <a:endParaRPr lang="en-US" sz="1100" dirty="0">
                        <a:solidFill>
                          <a:schemeClr val="tx2"/>
                        </a:solidFill>
                      </a:endParaRPr>
                    </a:p>
                  </a:txBody>
                  <a:tcPr anchor="ctr">
                    <a:gradFill>
                      <a:gsLst>
                        <a:gs pos="0">
                          <a:schemeClr val="accent1">
                            <a:lumMod val="5000"/>
                            <a:lumOff val="95000"/>
                          </a:schemeClr>
                        </a:gs>
                        <a:gs pos="15000">
                          <a:schemeClr val="accent1">
                            <a:lumMod val="45000"/>
                            <a:lumOff val="55000"/>
                            <a:alpha val="34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782111354"/>
                  </a:ext>
                </a:extLst>
              </a:tr>
            </a:tbl>
          </a:graphicData>
        </a:graphic>
      </p:graphicFrame>
      <p:sp>
        <p:nvSpPr>
          <p:cNvPr id="6" name="Slide Number Placeholder 5"/>
          <p:cNvSpPr>
            <a:spLocks noGrp="1"/>
          </p:cNvSpPr>
          <p:nvPr>
            <p:ph type="sldNum" sz="quarter" idx="12"/>
          </p:nvPr>
        </p:nvSpPr>
        <p:spPr/>
        <p:txBody>
          <a:bodyPr/>
          <a:lstStyle/>
          <a:p>
            <a:fld id="{3D109FF3-1548-4CDB-B82B-70387ADEE53E}" type="slidenum">
              <a:rPr lang="en-US" smtClean="0"/>
              <a:t>9</a:t>
            </a:fld>
            <a:endParaRPr lang="en-US" dirty="0"/>
          </a:p>
        </p:txBody>
      </p:sp>
    </p:spTree>
    <p:extLst>
      <p:ext uri="{BB962C8B-B14F-4D97-AF65-F5344CB8AC3E}">
        <p14:creationId xmlns:p14="http://schemas.microsoft.com/office/powerpoint/2010/main" val="2220159295"/>
      </p:ext>
    </p:extLst>
  </p:cSld>
  <p:clrMapOvr>
    <a:masterClrMapping/>
  </p:clrMapOvr>
</p:sld>
</file>

<file path=ppt/theme/theme1.xml><?xml version="1.0" encoding="utf-8"?>
<a:theme xmlns:a="http://schemas.openxmlformats.org/drawingml/2006/main" name="Dark Room">
  <a:themeElements>
    <a:clrScheme name="HHS Internal">
      <a:dk1>
        <a:srgbClr val="1E3C78"/>
      </a:dk1>
      <a:lt1>
        <a:srgbClr val="FFFFFF"/>
      </a:lt1>
      <a:dk2>
        <a:srgbClr val="000000"/>
      </a:dk2>
      <a:lt2>
        <a:srgbClr val="D1D3D3"/>
      </a:lt2>
      <a:accent1>
        <a:srgbClr val="FFC409"/>
      </a:accent1>
      <a:accent2>
        <a:srgbClr val="AB2328"/>
      </a:accent2>
      <a:accent3>
        <a:srgbClr val="6CC04A"/>
      </a:accent3>
      <a:accent4>
        <a:srgbClr val="6DABE4"/>
      </a:accent4>
      <a:accent5>
        <a:srgbClr val="B18124"/>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 new employee orientation Draft 2.potx" id="{6D0A4777-566B-475B-AB1B-7A02993725E0}" vid="{FD74A46D-E7C3-4CA3-8E28-7B82C7E298BD}"/>
    </a:ext>
  </a:extLst>
</a:theme>
</file>

<file path=ppt/theme/theme2.xml><?xml version="1.0" encoding="utf-8"?>
<a:theme xmlns:a="http://schemas.openxmlformats.org/drawingml/2006/main" name="Bright Room">
  <a:themeElements>
    <a:clrScheme name="HHS Internal">
      <a:dk1>
        <a:srgbClr val="1E3C78"/>
      </a:dk1>
      <a:lt1>
        <a:srgbClr val="FFFFFF"/>
      </a:lt1>
      <a:dk2>
        <a:srgbClr val="000000"/>
      </a:dk2>
      <a:lt2>
        <a:srgbClr val="D1D3D3"/>
      </a:lt2>
      <a:accent1>
        <a:srgbClr val="FFC409"/>
      </a:accent1>
      <a:accent2>
        <a:srgbClr val="AB2328"/>
      </a:accent2>
      <a:accent3>
        <a:srgbClr val="6CC04A"/>
      </a:accent3>
      <a:accent4>
        <a:srgbClr val="6DABE4"/>
      </a:accent4>
      <a:accent5>
        <a:srgbClr val="B18124"/>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 new employee orientation Draft 2.potx" id="{6D0A4777-566B-475B-AB1B-7A02993725E0}" vid="{D1CC0A1B-1CDC-448C-953F-4E90B234976E}"/>
    </a:ext>
  </a:extLst>
</a:theme>
</file>

<file path=ppt/theme/theme3.xml><?xml version="1.0" encoding="utf-8"?>
<a:theme xmlns:a="http://schemas.openxmlformats.org/drawingml/2006/main" name="1_Dark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 Member Training.potx" id="{13FBEAB4-C12E-4A22-86C5-00915ABF0392}" vid="{4B8772AD-6C50-428B-BAC9-B0A7246177D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3C9473B9FFAD44931B97A5EEA716C7" ma:contentTypeVersion="11" ma:contentTypeDescription="Create a new document." ma:contentTypeScope="" ma:versionID="0d7e60b9a575b360dc8206cdef2e7a34">
  <xsd:schema xmlns:xsd="http://www.w3.org/2001/XMLSchema" xmlns:xs="http://www.w3.org/2001/XMLSchema" xmlns:p="http://schemas.microsoft.com/office/2006/metadata/properties" xmlns:ns2="d29ee822-12bb-4cac-a395-6a21cefb040d" xmlns:ns3="1c6c273b-0851-4e54-a6cc-36f1017367e2" targetNamespace="http://schemas.microsoft.com/office/2006/metadata/properties" ma:root="true" ma:fieldsID="70728b2892fa1d46100e24ae288d6a55" ns2:_="" ns3:_="">
    <xsd:import namespace="d29ee822-12bb-4cac-a395-6a21cefb040d"/>
    <xsd:import namespace="1c6c273b-0851-4e54-a6cc-36f1017367e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ee822-12bb-4cac-a395-6a21cefb04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6c273b-0851-4e54-a6cc-36f1017367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0DB020-EFCE-4AF4-A9DC-E7251A126EA6}">
  <ds:schemaRefs>
    <ds:schemaRef ds:uri="http://schemas.microsoft.com/sharepoint/v3/contenttype/forms"/>
  </ds:schemaRefs>
</ds:datastoreItem>
</file>

<file path=customXml/itemProps2.xml><?xml version="1.0" encoding="utf-8"?>
<ds:datastoreItem xmlns:ds="http://schemas.openxmlformats.org/officeDocument/2006/customXml" ds:itemID="{A7378F8E-1ACC-42D9-8181-CA21B833272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9BF1916-330D-42BA-9ED1-BE6F152A9B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9ee822-12bb-4cac-a395-6a21cefb040d"/>
    <ds:schemaRef ds:uri="1c6c273b-0851-4e54-a6cc-36f1017367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DSHS new employee orientation Draft 2</Template>
  <TotalTime>26187</TotalTime>
  <Words>2455</Words>
  <Application>Microsoft Office PowerPoint</Application>
  <PresentationFormat>Widescreen</PresentationFormat>
  <Paragraphs>283</Paragraphs>
  <Slides>11</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Calibri</vt:lpstr>
      <vt:lpstr>Courier New</vt:lpstr>
      <vt:lpstr>Rockwell</vt:lpstr>
      <vt:lpstr>Symbol</vt:lpstr>
      <vt:lpstr>Verdana</vt:lpstr>
      <vt:lpstr>Dark Room</vt:lpstr>
      <vt:lpstr>Bright Room</vt:lpstr>
      <vt:lpstr>1_Dark Room</vt:lpstr>
      <vt:lpstr>Advisory Committee Member Training</vt:lpstr>
      <vt:lpstr>Welcome</vt:lpstr>
      <vt:lpstr>Overview of the Agency</vt:lpstr>
      <vt:lpstr>PowerPoint Presentation</vt:lpstr>
      <vt:lpstr>DSHS’ Role in Public Health</vt:lpstr>
      <vt:lpstr>Health and Human Services System</vt:lpstr>
      <vt:lpstr>DSHS Commissioner</vt:lpstr>
      <vt:lpstr>DSHS Deputy Commissioner</vt:lpstr>
      <vt:lpstr>DSHS Organizational Overview</vt:lpstr>
      <vt:lpstr>DSHS Web Resources</vt:lpstr>
      <vt:lpstr>Thank you for contributing your time  and services to the DSHS Advisory Committees.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DSHS</dc:title>
  <dc:creator>Carolyn Bivens</dc:creator>
  <cp:lastModifiedBy>Castillo,Jacqueline (DSHS)</cp:lastModifiedBy>
  <cp:revision>551</cp:revision>
  <dcterms:created xsi:type="dcterms:W3CDTF">2017-09-14T12:16:15Z</dcterms:created>
  <dcterms:modified xsi:type="dcterms:W3CDTF">2023-06-28T14:35:23Z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0x010100EB3C9473B9FFAD44931B97A5EEA716C7</vt:lpwstr>
  </property>
</Properties>
</file>